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52"/>
  </p:notesMasterIdLst>
  <p:sldIdLst>
    <p:sldId id="256" r:id="rId4"/>
    <p:sldId id="259" r:id="rId5"/>
    <p:sldId id="263" r:id="rId6"/>
    <p:sldId id="293" r:id="rId7"/>
    <p:sldId id="294" r:id="rId8"/>
    <p:sldId id="295" r:id="rId9"/>
    <p:sldId id="261" r:id="rId10"/>
    <p:sldId id="264" r:id="rId11"/>
    <p:sldId id="296" r:id="rId12"/>
    <p:sldId id="265" r:id="rId13"/>
    <p:sldId id="297" r:id="rId14"/>
    <p:sldId id="266" r:id="rId15"/>
    <p:sldId id="298" r:id="rId16"/>
    <p:sldId id="267" r:id="rId17"/>
    <p:sldId id="299" r:id="rId18"/>
    <p:sldId id="302" r:id="rId19"/>
    <p:sldId id="300" r:id="rId20"/>
    <p:sldId id="301" r:id="rId21"/>
    <p:sldId id="318" r:id="rId22"/>
    <p:sldId id="319" r:id="rId23"/>
    <p:sldId id="320" r:id="rId24"/>
    <p:sldId id="303" r:id="rId25"/>
    <p:sldId id="304" r:id="rId26"/>
    <p:sldId id="321" r:id="rId27"/>
    <p:sldId id="305" r:id="rId28"/>
    <p:sldId id="307" r:id="rId29"/>
    <p:sldId id="306" r:id="rId30"/>
    <p:sldId id="308" r:id="rId31"/>
    <p:sldId id="309" r:id="rId32"/>
    <p:sldId id="310" r:id="rId33"/>
    <p:sldId id="311" r:id="rId34"/>
    <p:sldId id="312" r:id="rId35"/>
    <p:sldId id="313" r:id="rId36"/>
    <p:sldId id="314" r:id="rId37"/>
    <p:sldId id="315" r:id="rId38"/>
    <p:sldId id="317" r:id="rId39"/>
    <p:sldId id="316" r:id="rId40"/>
    <p:sldId id="322" r:id="rId41"/>
    <p:sldId id="323" r:id="rId42"/>
    <p:sldId id="324" r:id="rId43"/>
    <p:sldId id="325" r:id="rId44"/>
    <p:sldId id="326" r:id="rId45"/>
    <p:sldId id="327" r:id="rId46"/>
    <p:sldId id="328" r:id="rId47"/>
    <p:sldId id="329" r:id="rId48"/>
    <p:sldId id="330" r:id="rId49"/>
    <p:sldId id="331" r:id="rId50"/>
    <p:sldId id="332" r:id="rId51"/>
  </p:sldIdLst>
  <p:sldSz cx="12192000" cy="6858000"/>
  <p:notesSz cx="6889750" cy="100155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5558" cy="502516"/>
          </a:xfrm>
          <a:prstGeom prst="rect">
            <a:avLst/>
          </a:prstGeom>
        </p:spPr>
        <p:txBody>
          <a:bodyPr vert="horz" lIns="96597" tIns="48299" rIns="96597" bIns="48299" rtlCol="0"/>
          <a:lstStyle>
            <a:lvl1pPr algn="l">
              <a:defRPr sz="1300"/>
            </a:lvl1pPr>
          </a:lstStyle>
          <a:p>
            <a:endParaRPr lang="it-IT"/>
          </a:p>
        </p:txBody>
      </p:sp>
      <p:sp>
        <p:nvSpPr>
          <p:cNvPr id="3" name="Segnaposto data 2"/>
          <p:cNvSpPr>
            <a:spLocks noGrp="1"/>
          </p:cNvSpPr>
          <p:nvPr>
            <p:ph type="dt" idx="1"/>
          </p:nvPr>
        </p:nvSpPr>
        <p:spPr>
          <a:xfrm>
            <a:off x="3902597" y="0"/>
            <a:ext cx="2985558" cy="502516"/>
          </a:xfrm>
          <a:prstGeom prst="rect">
            <a:avLst/>
          </a:prstGeom>
        </p:spPr>
        <p:txBody>
          <a:bodyPr vert="horz" lIns="96597" tIns="48299" rIns="96597" bIns="48299" rtlCol="0"/>
          <a:lstStyle>
            <a:lvl1pPr algn="r">
              <a:defRPr sz="1300"/>
            </a:lvl1pPr>
          </a:lstStyle>
          <a:p>
            <a:fld id="{E0AD80C2-EDEA-44BC-B095-125B5D93BD04}" type="datetimeFigureOut">
              <a:rPr lang="it-IT" smtClean="0"/>
              <a:t>10/10/2021</a:t>
            </a:fld>
            <a:endParaRPr lang="it-IT"/>
          </a:p>
        </p:txBody>
      </p:sp>
      <p:sp>
        <p:nvSpPr>
          <p:cNvPr id="4" name="Segnaposto immagine diapositiva 3"/>
          <p:cNvSpPr>
            <a:spLocks noGrp="1" noRot="1" noChangeAspect="1"/>
          </p:cNvSpPr>
          <p:nvPr>
            <p:ph type="sldImg" idx="2"/>
          </p:nvPr>
        </p:nvSpPr>
        <p:spPr>
          <a:xfrm>
            <a:off x="441325" y="1252538"/>
            <a:ext cx="6007100" cy="3379787"/>
          </a:xfrm>
          <a:prstGeom prst="rect">
            <a:avLst/>
          </a:prstGeom>
          <a:noFill/>
          <a:ln w="12700">
            <a:solidFill>
              <a:prstClr val="black"/>
            </a:solidFill>
          </a:ln>
        </p:spPr>
        <p:txBody>
          <a:bodyPr vert="horz" lIns="96597" tIns="48299" rIns="96597" bIns="48299" rtlCol="0" anchor="ctr"/>
          <a:lstStyle/>
          <a:p>
            <a:endParaRPr lang="it-IT"/>
          </a:p>
        </p:txBody>
      </p:sp>
      <p:sp>
        <p:nvSpPr>
          <p:cNvPr id="5" name="Segnaposto note 4"/>
          <p:cNvSpPr>
            <a:spLocks noGrp="1"/>
          </p:cNvSpPr>
          <p:nvPr>
            <p:ph type="body" sz="quarter" idx="3"/>
          </p:nvPr>
        </p:nvSpPr>
        <p:spPr>
          <a:xfrm>
            <a:off x="688975" y="4819978"/>
            <a:ext cx="5511800" cy="3943618"/>
          </a:xfrm>
          <a:prstGeom prst="rect">
            <a:avLst/>
          </a:prstGeom>
        </p:spPr>
        <p:txBody>
          <a:bodyPr vert="horz" lIns="96597" tIns="48299" rIns="96597" bIns="48299"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513023"/>
            <a:ext cx="2985558" cy="502515"/>
          </a:xfrm>
          <a:prstGeom prst="rect">
            <a:avLst/>
          </a:prstGeom>
        </p:spPr>
        <p:txBody>
          <a:bodyPr vert="horz" lIns="96597" tIns="48299" rIns="96597" bIns="48299" rtlCol="0" anchor="b"/>
          <a:lstStyle>
            <a:lvl1pPr algn="l">
              <a:defRPr sz="1300"/>
            </a:lvl1pPr>
          </a:lstStyle>
          <a:p>
            <a:endParaRPr lang="it-IT"/>
          </a:p>
        </p:txBody>
      </p:sp>
      <p:sp>
        <p:nvSpPr>
          <p:cNvPr id="7" name="Segnaposto numero diapositiva 6"/>
          <p:cNvSpPr>
            <a:spLocks noGrp="1"/>
          </p:cNvSpPr>
          <p:nvPr>
            <p:ph type="sldNum" sz="quarter" idx="5"/>
          </p:nvPr>
        </p:nvSpPr>
        <p:spPr>
          <a:xfrm>
            <a:off x="3902597" y="9513023"/>
            <a:ext cx="2985558" cy="502515"/>
          </a:xfrm>
          <a:prstGeom prst="rect">
            <a:avLst/>
          </a:prstGeom>
        </p:spPr>
        <p:txBody>
          <a:bodyPr vert="horz" lIns="96597" tIns="48299" rIns="96597" bIns="48299" rtlCol="0" anchor="b"/>
          <a:lstStyle>
            <a:lvl1pPr algn="r">
              <a:defRPr sz="1300"/>
            </a:lvl1pPr>
          </a:lstStyle>
          <a:p>
            <a:fld id="{0ED9E880-F973-4AFA-9AD0-FB24E25EC5E4}" type="slidenum">
              <a:rPr lang="it-IT" smtClean="0"/>
              <a:t>‹N›</a:t>
            </a:fld>
            <a:endParaRPr lang="it-IT"/>
          </a:p>
        </p:txBody>
      </p:sp>
    </p:spTree>
    <p:extLst>
      <p:ext uri="{BB962C8B-B14F-4D97-AF65-F5344CB8AC3E}">
        <p14:creationId xmlns:p14="http://schemas.microsoft.com/office/powerpoint/2010/main" val="2719241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defTabSz="965972">
              <a:defRPr/>
            </a:pPr>
            <a:fld id="{839EDEF2-DF28-43E6-8FE4-5C7F13FA5960}" type="slidenum">
              <a:rPr lang="it-IT">
                <a:solidFill>
                  <a:prstClr val="black"/>
                </a:solidFill>
                <a:latin typeface="Calibri"/>
              </a:rPr>
              <a:pPr defTabSz="965972">
                <a:defRPr/>
              </a:pPr>
              <a:t>10</a:t>
            </a:fld>
            <a:endParaRPr lang="it-IT">
              <a:solidFill>
                <a:prstClr val="black"/>
              </a:solidFill>
              <a:latin typeface="Calibri"/>
            </a:endParaRPr>
          </a:p>
        </p:txBody>
      </p:sp>
    </p:spTree>
    <p:extLst>
      <p:ext uri="{BB962C8B-B14F-4D97-AF65-F5344CB8AC3E}">
        <p14:creationId xmlns:p14="http://schemas.microsoft.com/office/powerpoint/2010/main" val="43955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A2D887-3455-4ABB-830F-3D67FDFFAE2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36611A2-EC6B-4803-A3BC-2DBF4169A9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D7414EF-FCA4-44CB-A319-986FC733D6E4}"/>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5" name="Segnaposto piè di pagina 4">
            <a:extLst>
              <a:ext uri="{FF2B5EF4-FFF2-40B4-BE49-F238E27FC236}">
                <a16:creationId xmlns:a16="http://schemas.microsoft.com/office/drawing/2014/main" id="{3CB434BB-E1F1-4731-96B6-E33613DC237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A688DED-128E-4CBD-965F-AB73F92724BA}"/>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824127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430855-9912-452E-B225-45789C8A246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B8B23E1-B4B4-4C74-AE3E-7757C790082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54A1287-A024-462B-AECA-591554C9F940}"/>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5" name="Segnaposto piè di pagina 4">
            <a:extLst>
              <a:ext uri="{FF2B5EF4-FFF2-40B4-BE49-F238E27FC236}">
                <a16:creationId xmlns:a16="http://schemas.microsoft.com/office/drawing/2014/main" id="{4C9D4497-B95E-43D5-A195-28E66E18949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F4DB7C-C9DE-4189-B275-B2C6EE67CB37}"/>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1401183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9174FCC-BA26-493A-AE73-E92242172EA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3400769-7F38-4B86-83A0-B611F136404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F85FB3C-7D49-4F32-B57A-60F0C6977322}"/>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5" name="Segnaposto piè di pagina 4">
            <a:extLst>
              <a:ext uri="{FF2B5EF4-FFF2-40B4-BE49-F238E27FC236}">
                <a16:creationId xmlns:a16="http://schemas.microsoft.com/office/drawing/2014/main" id="{6B1B6206-E748-42BC-B2AE-934F229910E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2596B2C-7012-4F95-8CDE-C6499A416CB2}"/>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2344778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C01BF11-FD30-4E7D-8B2D-FDB90117DFFA}" type="datetime1">
              <a:rPr lang="it-IT" smtClean="0"/>
              <a:pPr/>
              <a:t>10/10/2021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3812940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BB53C46-5C76-4F98-ACC8-98CE2674AAF6}" type="datetime1">
              <a:rPr lang="it-IT" smtClean="0"/>
              <a:pPr/>
              <a:t>10/10/2021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896605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78FEC5AF-693F-4B47-90E6-9EA18223510A}" type="datetime1">
              <a:rPr lang="it-IT" smtClean="0"/>
              <a:pPr/>
              <a:t>10/10/2021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211147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5F8552B-D737-4EF6-A9C2-D4000349E42D}" type="datetime1">
              <a:rPr lang="it-IT" smtClean="0"/>
              <a:pPr/>
              <a:t>10/10/2021</a:t>
            </a:fld>
            <a:endParaRPr lang="it-IT"/>
          </a:p>
        </p:txBody>
      </p:sp>
      <p:sp>
        <p:nvSpPr>
          <p:cNvPr id="6" name="Segnaposto piè di pagina 5"/>
          <p:cNvSpPr>
            <a:spLocks noGrp="1"/>
          </p:cNvSpPr>
          <p:nvPr>
            <p:ph type="ftr" sz="quarter" idx="11"/>
          </p:nvPr>
        </p:nvSpPr>
        <p:spPr/>
        <p:txBody>
          <a:bodyPr/>
          <a:lstStyle/>
          <a:p>
            <a:r>
              <a:rPr lang="it-IT"/>
              <a:t>www.arete-consulenzafilosofica.it</a:t>
            </a:r>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4217767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6DE4362-455F-4AD0-A904-4A1E46E2FE89}" type="datetime1">
              <a:rPr lang="it-IT" smtClean="0"/>
              <a:pPr/>
              <a:t>10/10/2021</a:t>
            </a:fld>
            <a:endParaRPr lang="it-IT"/>
          </a:p>
        </p:txBody>
      </p:sp>
      <p:sp>
        <p:nvSpPr>
          <p:cNvPr id="8" name="Segnaposto piè di pagina 7"/>
          <p:cNvSpPr>
            <a:spLocks noGrp="1"/>
          </p:cNvSpPr>
          <p:nvPr>
            <p:ph type="ftr" sz="quarter" idx="11"/>
          </p:nvPr>
        </p:nvSpPr>
        <p:spPr/>
        <p:txBody>
          <a:bodyPr/>
          <a:lstStyle/>
          <a:p>
            <a:r>
              <a:rPr lang="it-IT"/>
              <a:t>www.arete-consulenzafilosofica.it</a:t>
            </a:r>
          </a:p>
        </p:txBody>
      </p:sp>
      <p:sp>
        <p:nvSpPr>
          <p:cNvPr id="9" name="Segnaposto numero diapositiva 8"/>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222673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F06366C-9C9D-4028-88F5-23D6B212D1BF}" type="datetime1">
              <a:rPr lang="it-IT" smtClean="0"/>
              <a:pPr/>
              <a:t>10/10/2021</a:t>
            </a:fld>
            <a:endParaRPr lang="it-IT"/>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183254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A4B2AA-F484-433B-AC6A-15FACDED1505}" type="datetime1">
              <a:rPr lang="it-IT" smtClean="0"/>
              <a:pPr/>
              <a:t>10/10/2021</a:t>
            </a:fld>
            <a:endParaRPr lang="it-IT"/>
          </a:p>
        </p:txBody>
      </p:sp>
      <p:sp>
        <p:nvSpPr>
          <p:cNvPr id="3" name="Segnaposto piè di pagina 2"/>
          <p:cNvSpPr>
            <a:spLocks noGrp="1"/>
          </p:cNvSpPr>
          <p:nvPr>
            <p:ph type="ftr" sz="quarter" idx="11"/>
          </p:nvPr>
        </p:nvSpPr>
        <p:spPr/>
        <p:txBody>
          <a:bodyPr/>
          <a:lstStyle/>
          <a:p>
            <a:r>
              <a:rPr lang="it-IT"/>
              <a:t>www.arete-consulenzafilosofica.it</a:t>
            </a:r>
          </a:p>
        </p:txBody>
      </p:sp>
      <p:sp>
        <p:nvSpPr>
          <p:cNvPr id="4" name="Segnaposto numero diapositiva 3"/>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2115099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A946A42-94BA-4EFD-ADC5-55B2CD7C4B8E}" type="datetime1">
              <a:rPr lang="it-IT" smtClean="0"/>
              <a:pPr/>
              <a:t>10/10/2021</a:t>
            </a:fld>
            <a:endParaRPr lang="it-IT"/>
          </a:p>
        </p:txBody>
      </p:sp>
      <p:sp>
        <p:nvSpPr>
          <p:cNvPr id="6" name="Segnaposto piè di pagina 5"/>
          <p:cNvSpPr>
            <a:spLocks noGrp="1"/>
          </p:cNvSpPr>
          <p:nvPr>
            <p:ph type="ftr" sz="quarter" idx="11"/>
          </p:nvPr>
        </p:nvSpPr>
        <p:spPr/>
        <p:txBody>
          <a:bodyPr/>
          <a:lstStyle/>
          <a:p>
            <a:r>
              <a:rPr lang="it-IT"/>
              <a:t>www.arete-consulenzafilosofica.it</a:t>
            </a:r>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472703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17C3B9-0A60-45CF-9247-5C79D66486C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5D3E4B7-CAF9-4218-9EFA-48D963FE075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0F18AB0-99A9-448B-A3AD-5C8F21ED5D62}"/>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5" name="Segnaposto piè di pagina 4">
            <a:extLst>
              <a:ext uri="{FF2B5EF4-FFF2-40B4-BE49-F238E27FC236}">
                <a16:creationId xmlns:a16="http://schemas.microsoft.com/office/drawing/2014/main" id="{40E7F21B-07A9-4400-B157-40625BE146C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F644F13-A24F-451E-98A5-0B1AE225ABC2}"/>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3653058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A78C34D-B404-4D4A-8BFA-FD652A9E88BC}" type="datetime1">
              <a:rPr lang="it-IT" smtClean="0"/>
              <a:pPr/>
              <a:t>10/10/2021</a:t>
            </a:fld>
            <a:endParaRPr lang="it-IT"/>
          </a:p>
        </p:txBody>
      </p:sp>
      <p:sp>
        <p:nvSpPr>
          <p:cNvPr id="6" name="Segnaposto piè di pagina 5"/>
          <p:cNvSpPr>
            <a:spLocks noGrp="1"/>
          </p:cNvSpPr>
          <p:nvPr>
            <p:ph type="ftr" sz="quarter" idx="11"/>
          </p:nvPr>
        </p:nvSpPr>
        <p:spPr/>
        <p:txBody>
          <a:bodyPr/>
          <a:lstStyle/>
          <a:p>
            <a:r>
              <a:rPr lang="it-IT"/>
              <a:t>www.arete-consulenzafilosofica.it</a:t>
            </a:r>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7354850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5EB80BA-5636-42E3-8859-57ADE89469A6}" type="datetime1">
              <a:rPr lang="it-IT" smtClean="0"/>
              <a:pPr/>
              <a:t>10/10/2021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738640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75F40DD-0C8D-453B-9CD2-13562DB9A6BF}" type="datetime1">
              <a:rPr lang="it-IT" smtClean="0"/>
              <a:pPr/>
              <a:t>10/10/2021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272557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C01BF11-FD30-4E7D-8B2D-FDB90117DFFA}" type="datetime1">
              <a:rPr lang="it-IT" smtClean="0"/>
              <a:pPr/>
              <a:t>10/10/2021</a:t>
            </a:fld>
            <a:endParaRPr lang="it-IT"/>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r>
              <a:rPr lang="it-IT"/>
              <a:t>www.arete-consulenzafilosofica.it</a:t>
            </a: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7A41E1B-4F70-4964-A407-84C68BE8251C}" type="slidenum">
              <a:rPr lang="it-IT" smtClean="0"/>
              <a:pPr/>
              <a:t>‹N›</a:t>
            </a:fld>
            <a:endParaRPr lang="it-IT"/>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770930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BB53C46-5C76-4F98-ACC8-98CE2674AAF6}" type="datetime1">
              <a:rPr lang="it-IT" smtClean="0"/>
              <a:pPr/>
              <a:t>10/10/2021</a:t>
            </a:fld>
            <a:endParaRPr lang="it-IT"/>
          </a:p>
        </p:txBody>
      </p:sp>
      <p:sp>
        <p:nvSpPr>
          <p:cNvPr id="5" name="Footer Placeholder 4"/>
          <p:cNvSpPr>
            <a:spLocks noGrp="1"/>
          </p:cNvSpPr>
          <p:nvPr>
            <p:ph type="ftr" sz="quarter" idx="11"/>
          </p:nvPr>
        </p:nvSpPr>
        <p:spPr/>
        <p:txBody>
          <a:bodyPr/>
          <a:lstStyle/>
          <a:p>
            <a:r>
              <a:rPr lang="it-IT"/>
              <a:t>www.arete-consulenzafilosofica.it</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0007904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78FEC5AF-693F-4B47-90E6-9EA18223510A}" type="datetime1">
              <a:rPr lang="it-IT" smtClean="0"/>
              <a:pPr/>
              <a:t>10/10/2021</a:t>
            </a:fld>
            <a:endParaRPr lang="it-IT"/>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r>
              <a:rPr lang="it-IT"/>
              <a:t>www.arete-consulenzafilosofica.it</a:t>
            </a: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7A41E1B-4F70-4964-A407-84C68BE8251C}" type="slidenum">
              <a:rPr lang="it-IT" smtClean="0"/>
              <a:pPr/>
              <a:t>‹N›</a:t>
            </a:fld>
            <a:endParaRPr lang="it-IT"/>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869742488"/>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5F8552B-D737-4EF6-A9C2-D4000349E42D}" type="datetime1">
              <a:rPr lang="it-IT" smtClean="0"/>
              <a:pPr/>
              <a:t>10/10/2021</a:t>
            </a:fld>
            <a:endParaRPr lang="it-IT"/>
          </a:p>
        </p:txBody>
      </p:sp>
      <p:sp>
        <p:nvSpPr>
          <p:cNvPr id="6" name="Footer Placeholder 5"/>
          <p:cNvSpPr>
            <a:spLocks noGrp="1"/>
          </p:cNvSpPr>
          <p:nvPr>
            <p:ph type="ftr" sz="quarter" idx="11"/>
          </p:nvPr>
        </p:nvSpPr>
        <p:spPr/>
        <p:txBody>
          <a:bodyPr/>
          <a:lstStyle/>
          <a:p>
            <a:r>
              <a:rPr lang="it-IT"/>
              <a:t>www.arete-consulenzafilosofica.it</a:t>
            </a: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454912708"/>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257300" y="2909102"/>
            <a:ext cx="4800600" cy="299639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33864" y="2909102"/>
            <a:ext cx="4800600" cy="299639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6DE4362-455F-4AD0-A904-4A1E46E2FE89}" type="datetime1">
              <a:rPr lang="it-IT" smtClean="0"/>
              <a:pPr/>
              <a:t>10/10/2021</a:t>
            </a:fld>
            <a:endParaRPr lang="it-IT"/>
          </a:p>
        </p:txBody>
      </p:sp>
      <p:sp>
        <p:nvSpPr>
          <p:cNvPr id="8" name="Footer Placeholder 7"/>
          <p:cNvSpPr>
            <a:spLocks noGrp="1"/>
          </p:cNvSpPr>
          <p:nvPr>
            <p:ph type="ftr" sz="quarter" idx="11"/>
          </p:nvPr>
        </p:nvSpPr>
        <p:spPr/>
        <p:txBody>
          <a:bodyPr/>
          <a:lstStyle/>
          <a:p>
            <a:r>
              <a:rPr lang="it-IT"/>
              <a:t>www.arete-consulenzafilosofica.it</a:t>
            </a:r>
          </a:p>
        </p:txBody>
      </p:sp>
      <p:sp>
        <p:nvSpPr>
          <p:cNvPr id="9" name="Slide Number Placeholder 8"/>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7449446"/>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F06366C-9C9D-4028-88F5-23D6B212D1BF}" type="datetime1">
              <a:rPr lang="it-IT" smtClean="0"/>
              <a:pPr/>
              <a:t>10/10/2021</a:t>
            </a:fld>
            <a:endParaRPr lang="it-IT"/>
          </a:p>
        </p:txBody>
      </p:sp>
      <p:sp>
        <p:nvSpPr>
          <p:cNvPr id="4" name="Footer Placeholder 3"/>
          <p:cNvSpPr>
            <a:spLocks noGrp="1"/>
          </p:cNvSpPr>
          <p:nvPr>
            <p:ph type="ftr" sz="quarter" idx="11"/>
          </p:nvPr>
        </p:nvSpPr>
        <p:spPr/>
        <p:txBody>
          <a:bodyPr/>
          <a:lstStyle/>
          <a:p>
            <a:r>
              <a:rPr lang="it-IT"/>
              <a:t>www.arete-consulenzafilosofica.it</a:t>
            </a:r>
          </a:p>
        </p:txBody>
      </p:sp>
      <p:sp>
        <p:nvSpPr>
          <p:cNvPr id="5" name="Slide Number Placeholder 4"/>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5561235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B2AA-F484-433B-AC6A-15FACDED1505}" type="datetime1">
              <a:rPr lang="it-IT" smtClean="0"/>
              <a:pPr/>
              <a:t>10/10/2021</a:t>
            </a:fld>
            <a:endParaRPr lang="it-IT"/>
          </a:p>
        </p:txBody>
      </p:sp>
      <p:sp>
        <p:nvSpPr>
          <p:cNvPr id="3" name="Footer Placeholder 2"/>
          <p:cNvSpPr>
            <a:spLocks noGrp="1"/>
          </p:cNvSpPr>
          <p:nvPr>
            <p:ph type="ftr" sz="quarter" idx="11"/>
          </p:nvPr>
        </p:nvSpPr>
        <p:spPr/>
        <p:txBody>
          <a:bodyPr/>
          <a:lstStyle/>
          <a:p>
            <a:r>
              <a:rPr lang="it-IT"/>
              <a:t>www.arete-consulenzafilosofica.it</a:t>
            </a:r>
          </a:p>
        </p:txBody>
      </p:sp>
      <p:sp>
        <p:nvSpPr>
          <p:cNvPr id="4" name="Slide Number Placeholder 3"/>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56254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575366-727F-414B-ADC1-41673D28877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A8E0AC1-3155-471A-8299-F714D8F82B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F70851E-EC61-4185-A5B6-934FFBBEA01F}"/>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5" name="Segnaposto piè di pagina 4">
            <a:extLst>
              <a:ext uri="{FF2B5EF4-FFF2-40B4-BE49-F238E27FC236}">
                <a16:creationId xmlns:a16="http://schemas.microsoft.com/office/drawing/2014/main" id="{61E40FBD-777C-4A74-92DC-63C3B6E5945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A86712-6277-4203-9581-7936A674693C}"/>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3854074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65051" y="6375679"/>
            <a:ext cx="1233355" cy="348462"/>
          </a:xfrm>
        </p:spPr>
        <p:txBody>
          <a:bodyPr/>
          <a:lstStyle/>
          <a:p>
            <a:fld id="{2A946A42-94BA-4EFD-ADC5-55B2CD7C4B8E}" type="datetime1">
              <a:rPr lang="it-IT" smtClean="0"/>
              <a:pPr/>
              <a:t>10/10/2021</a:t>
            </a:fld>
            <a:endParaRPr lang="it-IT"/>
          </a:p>
        </p:txBody>
      </p:sp>
      <p:sp>
        <p:nvSpPr>
          <p:cNvPr id="6" name="Footer Placeholder 5"/>
          <p:cNvSpPr>
            <a:spLocks noGrp="1"/>
          </p:cNvSpPr>
          <p:nvPr>
            <p:ph type="ftr" sz="quarter" idx="11"/>
          </p:nvPr>
        </p:nvSpPr>
        <p:spPr>
          <a:xfrm>
            <a:off x="2103620" y="6375679"/>
            <a:ext cx="3482179" cy="345796"/>
          </a:xfrm>
        </p:spPr>
        <p:txBody>
          <a:bodyPr/>
          <a:lstStyle/>
          <a:p>
            <a:r>
              <a:rPr lang="it-IT"/>
              <a:t>www.arete-consulenzafilosofica.it</a:t>
            </a:r>
          </a:p>
        </p:txBody>
      </p:sp>
      <p:sp>
        <p:nvSpPr>
          <p:cNvPr id="7" name="Slide Number Placeholder 6"/>
          <p:cNvSpPr>
            <a:spLocks noGrp="1"/>
          </p:cNvSpPr>
          <p:nvPr>
            <p:ph type="sldNum" sz="quarter" idx="12"/>
          </p:nvPr>
        </p:nvSpPr>
        <p:spPr>
          <a:xfrm>
            <a:off x="5691014" y="6375679"/>
            <a:ext cx="1232456" cy="345796"/>
          </a:xfrm>
        </p:spPr>
        <p:txBody>
          <a:bodyPr/>
          <a:lstStyle/>
          <a:p>
            <a:fld id="{E7A41E1B-4F70-4964-A407-84C68BE8251C}" type="slidenum">
              <a:rPr lang="it-IT" smtClean="0"/>
              <a:pPr/>
              <a:t>‹N›</a:t>
            </a:fld>
            <a:endParaRPr lang="it-IT"/>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2366776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65950" y="6375679"/>
            <a:ext cx="1232456" cy="348462"/>
          </a:xfrm>
        </p:spPr>
        <p:txBody>
          <a:bodyPr/>
          <a:lstStyle/>
          <a:p>
            <a:fld id="{7A78C34D-B404-4D4A-8BFA-FD652A9E88BC}" type="datetime1">
              <a:rPr lang="it-IT" smtClean="0"/>
              <a:pPr/>
              <a:t>10/10/2021</a:t>
            </a:fld>
            <a:endParaRPr lang="it-IT"/>
          </a:p>
        </p:txBody>
      </p:sp>
      <p:sp>
        <p:nvSpPr>
          <p:cNvPr id="6" name="Footer Placeholder 5"/>
          <p:cNvSpPr>
            <a:spLocks noGrp="1"/>
          </p:cNvSpPr>
          <p:nvPr>
            <p:ph type="ftr" sz="quarter" idx="11"/>
          </p:nvPr>
        </p:nvSpPr>
        <p:spPr>
          <a:xfrm>
            <a:off x="2103621" y="6375679"/>
            <a:ext cx="3482178" cy="345796"/>
          </a:xfrm>
        </p:spPr>
        <p:txBody>
          <a:bodyPr/>
          <a:lstStyle/>
          <a:p>
            <a:r>
              <a:rPr lang="it-IT"/>
              <a:t>www.arete-consulenzafilosofica.it</a:t>
            </a:r>
          </a:p>
        </p:txBody>
      </p:sp>
      <p:sp>
        <p:nvSpPr>
          <p:cNvPr id="7" name="Slide Number Placeholder 6"/>
          <p:cNvSpPr>
            <a:spLocks noGrp="1"/>
          </p:cNvSpPr>
          <p:nvPr>
            <p:ph type="sldNum" sz="quarter" idx="12"/>
          </p:nvPr>
        </p:nvSpPr>
        <p:spPr>
          <a:xfrm>
            <a:off x="5687568" y="6375679"/>
            <a:ext cx="1234440" cy="345796"/>
          </a:xfrm>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3276982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EB80BA-5636-42E3-8859-57ADE89469A6}" type="datetime1">
              <a:rPr lang="it-IT" smtClean="0"/>
              <a:pPr/>
              <a:t>10/10/2021</a:t>
            </a:fld>
            <a:endParaRPr lang="it-IT"/>
          </a:p>
        </p:txBody>
      </p:sp>
      <p:sp>
        <p:nvSpPr>
          <p:cNvPr id="5" name="Footer Placeholder 4"/>
          <p:cNvSpPr>
            <a:spLocks noGrp="1"/>
          </p:cNvSpPr>
          <p:nvPr>
            <p:ph type="ftr" sz="quarter" idx="11"/>
          </p:nvPr>
        </p:nvSpPr>
        <p:spPr/>
        <p:txBody>
          <a:bodyPr/>
          <a:lstStyle/>
          <a:p>
            <a:r>
              <a:rPr lang="it-IT"/>
              <a:t>www.arete-consulenzafilosofica.it</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916276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5F40DD-0C8D-453B-9CD2-13562DB9A6BF}" type="datetime1">
              <a:rPr lang="it-IT" smtClean="0"/>
              <a:pPr/>
              <a:t>10/10/2021</a:t>
            </a:fld>
            <a:endParaRPr lang="it-IT"/>
          </a:p>
        </p:txBody>
      </p:sp>
      <p:sp>
        <p:nvSpPr>
          <p:cNvPr id="5" name="Footer Placeholder 4"/>
          <p:cNvSpPr>
            <a:spLocks noGrp="1"/>
          </p:cNvSpPr>
          <p:nvPr>
            <p:ph type="ftr" sz="quarter" idx="11"/>
          </p:nvPr>
        </p:nvSpPr>
        <p:spPr/>
        <p:txBody>
          <a:bodyPr/>
          <a:lstStyle/>
          <a:p>
            <a:r>
              <a:rPr lang="it-IT"/>
              <a:t>www.arete-consulenzafilosofica.it</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223716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B1930A-A966-4400-8E23-47A43C59FDC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DE36DEF-CE13-4051-9787-C068F0D265E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C7896FD-8320-4DC2-A703-9D9F3BEC04F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A51E670-E82E-4034-8A83-92BE30793095}"/>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6" name="Segnaposto piè di pagina 5">
            <a:extLst>
              <a:ext uri="{FF2B5EF4-FFF2-40B4-BE49-F238E27FC236}">
                <a16:creationId xmlns:a16="http://schemas.microsoft.com/office/drawing/2014/main" id="{C91DFA7B-B91C-48A0-8875-4040044D079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FE7C604-38C2-4DA9-AC9E-AEA99BAAB2FB}"/>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3277710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40C795-45B3-4F9F-9B56-910DBF42A74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E1AB14-7552-4660-AE9D-58894E5222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14CD07F-AA5F-4D9F-B60A-4D763687E51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FFD9C0E-8CD8-4C57-8401-06EF19CAF3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E60C767-6846-4553-A769-C1ACF4CE53B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4DFC458-1E40-4A55-9CEB-C152E7C4EF59}"/>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8" name="Segnaposto piè di pagina 7">
            <a:extLst>
              <a:ext uri="{FF2B5EF4-FFF2-40B4-BE49-F238E27FC236}">
                <a16:creationId xmlns:a16="http://schemas.microsoft.com/office/drawing/2014/main" id="{97A6426C-ADC2-4B51-B5A3-7A83C5B2682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2CB166A-0677-4F66-9896-E986793257E4}"/>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127139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48BF18-6D54-4BBD-8950-A8F17C0AD57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D20F958-4909-427A-8E17-CF63557BEE22}"/>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4" name="Segnaposto piè di pagina 3">
            <a:extLst>
              <a:ext uri="{FF2B5EF4-FFF2-40B4-BE49-F238E27FC236}">
                <a16:creationId xmlns:a16="http://schemas.microsoft.com/office/drawing/2014/main" id="{6DC52F17-89B2-4105-AE1C-90C58942AF1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28CAAF4-B90F-411E-8248-93378CE45BCA}"/>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280140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E90F5B7-3054-447E-AC6E-BB144EB1777B}"/>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3" name="Segnaposto piè di pagina 2">
            <a:extLst>
              <a:ext uri="{FF2B5EF4-FFF2-40B4-BE49-F238E27FC236}">
                <a16:creationId xmlns:a16="http://schemas.microsoft.com/office/drawing/2014/main" id="{90DD38CE-A253-42B0-B0BB-CF12E304889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06314D1-3F11-4D7F-86C9-32B2BA7BDF9F}"/>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1744546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7BFED9-6DE3-45D5-B5B8-C960245F026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9CA2D9-A437-4249-B8CB-5A610600F4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7296E7E-1369-4272-9550-8417ACC0A4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B9A21A6-631F-442C-972E-28F6A87D281A}"/>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6" name="Segnaposto piè di pagina 5">
            <a:extLst>
              <a:ext uri="{FF2B5EF4-FFF2-40B4-BE49-F238E27FC236}">
                <a16:creationId xmlns:a16="http://schemas.microsoft.com/office/drawing/2014/main" id="{ED694A1A-41C7-4461-8ECF-608285DE693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49256FA-CFA6-4F61-9CF4-858B892EFE26}"/>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351386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FF8239-6827-444E-A38D-0BB652EFA8E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FACCF92-6454-4399-AA6F-A009881D0F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B0C875A-CCD1-497B-86E9-0559914B1B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E9A7A27-7775-43D4-87D7-85358C37E8CE}"/>
              </a:ext>
            </a:extLst>
          </p:cNvPr>
          <p:cNvSpPr>
            <a:spLocks noGrp="1"/>
          </p:cNvSpPr>
          <p:nvPr>
            <p:ph type="dt" sz="half" idx="10"/>
          </p:nvPr>
        </p:nvSpPr>
        <p:spPr/>
        <p:txBody>
          <a:bodyPr/>
          <a:lstStyle/>
          <a:p>
            <a:fld id="{3BA22913-826A-48C2-9A3A-1BC7BE3C5B09}" type="datetimeFigureOut">
              <a:rPr lang="it-IT" smtClean="0"/>
              <a:t>10/10/2021</a:t>
            </a:fld>
            <a:endParaRPr lang="it-IT"/>
          </a:p>
        </p:txBody>
      </p:sp>
      <p:sp>
        <p:nvSpPr>
          <p:cNvPr id="6" name="Segnaposto piè di pagina 5">
            <a:extLst>
              <a:ext uri="{FF2B5EF4-FFF2-40B4-BE49-F238E27FC236}">
                <a16:creationId xmlns:a16="http://schemas.microsoft.com/office/drawing/2014/main" id="{AC4FCC97-D205-449F-B710-3038CBD2384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36CEABE-3AAE-4A61-9617-24D4D1A5DF97}"/>
              </a:ext>
            </a:extLst>
          </p:cNvPr>
          <p:cNvSpPr>
            <a:spLocks noGrp="1"/>
          </p:cNvSpPr>
          <p:nvPr>
            <p:ph type="sldNum" sz="quarter" idx="12"/>
          </p:nvPr>
        </p:nvSpPr>
        <p:spPr/>
        <p:txBody>
          <a:bodyPr/>
          <a:lstStyle/>
          <a:p>
            <a:fld id="{6852CCEE-672F-488C-B8A6-61A494E02A81}" type="slidenum">
              <a:rPr lang="it-IT" smtClean="0"/>
              <a:t>‹N›</a:t>
            </a:fld>
            <a:endParaRPr lang="it-IT"/>
          </a:p>
        </p:txBody>
      </p:sp>
    </p:spTree>
    <p:extLst>
      <p:ext uri="{BB962C8B-B14F-4D97-AF65-F5344CB8AC3E}">
        <p14:creationId xmlns:p14="http://schemas.microsoft.com/office/powerpoint/2010/main" val="2319507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C9D6AF7-6F08-4A5A-BB43-64BC184BE7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142C2C3-A7D3-482F-8E31-FA9AB79FA8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55DE117-8EE3-42C9-A238-F176AE7594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22913-826A-48C2-9A3A-1BC7BE3C5B09}" type="datetimeFigureOut">
              <a:rPr lang="it-IT" smtClean="0"/>
              <a:t>10/10/2021</a:t>
            </a:fld>
            <a:endParaRPr lang="it-IT"/>
          </a:p>
        </p:txBody>
      </p:sp>
      <p:sp>
        <p:nvSpPr>
          <p:cNvPr id="5" name="Segnaposto piè di pagina 4">
            <a:extLst>
              <a:ext uri="{FF2B5EF4-FFF2-40B4-BE49-F238E27FC236}">
                <a16:creationId xmlns:a16="http://schemas.microsoft.com/office/drawing/2014/main" id="{47A27E99-7E5F-4CD4-A7CE-F84C626BD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E7E8559-D5C8-4E13-8CFA-C7627BC8DA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2CCEE-672F-488C-B8A6-61A494E02A81}" type="slidenum">
              <a:rPr lang="it-IT" smtClean="0"/>
              <a:t>‹N›</a:t>
            </a:fld>
            <a:endParaRPr lang="it-IT"/>
          </a:p>
        </p:txBody>
      </p:sp>
    </p:spTree>
    <p:extLst>
      <p:ext uri="{BB962C8B-B14F-4D97-AF65-F5344CB8AC3E}">
        <p14:creationId xmlns:p14="http://schemas.microsoft.com/office/powerpoint/2010/main" val="1879292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90D21-A4C4-4636-801A-2BDC65CD2A4B}" type="datetime1">
              <a:rPr lang="it-IT" smtClean="0"/>
              <a:pPr/>
              <a:t>10/10/2021</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www.arete-consulenzafilosofica.it</a:t>
            </a:r>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pPr/>
              <a:t>‹N›</a:t>
            </a:fld>
            <a:endParaRPr lang="it-IT"/>
          </a:p>
        </p:txBody>
      </p:sp>
    </p:spTree>
    <p:extLst>
      <p:ext uri="{BB962C8B-B14F-4D97-AF65-F5344CB8AC3E}">
        <p14:creationId xmlns:p14="http://schemas.microsoft.com/office/powerpoint/2010/main" val="3297777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BA22913-826A-48C2-9A3A-1BC7BE3C5B09}" type="datetimeFigureOut">
              <a:rPr lang="it-IT" smtClean="0"/>
              <a:t>10/10/2021</a:t>
            </a:fld>
            <a:endParaRPr lang="it-IT"/>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it-IT"/>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852CCEE-672F-488C-B8A6-61A494E02A81}" type="slidenum">
              <a:rPr lang="it-IT" smtClean="0"/>
              <a:t>‹N›</a:t>
            </a:fld>
            <a:endParaRPr lang="it-IT"/>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19528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https://www.treccani.it/enciclopedia/elio-donato_%28Enciclopedia-Italiana%29/"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92D0A5-F5F5-4F0A-A4F7-09BF44504147}"/>
              </a:ext>
            </a:extLst>
          </p:cNvPr>
          <p:cNvSpPr>
            <a:spLocks noGrp="1"/>
          </p:cNvSpPr>
          <p:nvPr>
            <p:ph type="ctrTitle"/>
          </p:nvPr>
        </p:nvSpPr>
        <p:spPr/>
        <p:txBody>
          <a:bodyPr/>
          <a:lstStyle/>
          <a:p>
            <a:r>
              <a:rPr lang="it-IT" dirty="0"/>
              <a:t>Muovere, persuadere, aprirsi alla verità. </a:t>
            </a:r>
          </a:p>
        </p:txBody>
      </p:sp>
      <p:sp>
        <p:nvSpPr>
          <p:cNvPr id="3" name="Sottotitolo 2">
            <a:extLst>
              <a:ext uri="{FF2B5EF4-FFF2-40B4-BE49-F238E27FC236}">
                <a16:creationId xmlns:a16="http://schemas.microsoft.com/office/drawing/2014/main" id="{8F28C2F7-DA5E-4E51-80BF-5732B9639C33}"/>
              </a:ext>
            </a:extLst>
          </p:cNvPr>
          <p:cNvSpPr>
            <a:spLocks noGrp="1"/>
          </p:cNvSpPr>
          <p:nvPr>
            <p:ph type="subTitle" idx="1"/>
          </p:nvPr>
        </p:nvSpPr>
        <p:spPr/>
        <p:txBody>
          <a:bodyPr/>
          <a:lstStyle/>
          <a:p>
            <a:r>
              <a:rPr lang="it-IT" dirty="0"/>
              <a:t>Il fine del dialogo filosofico negli autori medievali e la loro eredità contemporanea</a:t>
            </a:r>
          </a:p>
        </p:txBody>
      </p:sp>
    </p:spTree>
    <p:extLst>
      <p:ext uri="{BB962C8B-B14F-4D97-AF65-F5344CB8AC3E}">
        <p14:creationId xmlns:p14="http://schemas.microsoft.com/office/powerpoint/2010/main" val="1669219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lezioni e le loro fasi</a:t>
            </a:r>
          </a:p>
        </p:txBody>
      </p:sp>
      <p:sp>
        <p:nvSpPr>
          <p:cNvPr id="3" name="Segnaposto contenuto 2"/>
          <p:cNvSpPr>
            <a:spLocks noGrp="1"/>
          </p:cNvSpPr>
          <p:nvPr>
            <p:ph idx="1"/>
          </p:nvPr>
        </p:nvSpPr>
        <p:spPr/>
        <p:txBody>
          <a:bodyPr>
            <a:normAutofit/>
          </a:bodyPr>
          <a:lstStyle/>
          <a:p>
            <a:pPr marL="0" indent="0" algn="just">
              <a:buNone/>
            </a:pPr>
            <a:r>
              <a:rPr lang="it-IT" dirty="0"/>
              <a:t>Le lezioni si svolgono attraverso le seguenti tappe:</a:t>
            </a:r>
          </a:p>
          <a:p>
            <a:pPr algn="just"/>
            <a:r>
              <a:rPr lang="it-IT" dirty="0"/>
              <a:t>La </a:t>
            </a:r>
            <a:r>
              <a:rPr lang="it-IT" b="1" dirty="0"/>
              <a:t>lectio</a:t>
            </a:r>
            <a:r>
              <a:rPr lang="it-IT" dirty="0"/>
              <a:t>: lettura e commento di un testo (generalmente le Scritture o i testi dei Padri della Chiesa, oppure ancora, più tardi il </a:t>
            </a:r>
            <a:r>
              <a:rPr lang="it-IT" i="1" dirty="0"/>
              <a:t>Liber </a:t>
            </a:r>
            <a:r>
              <a:rPr lang="it-IT" i="1" dirty="0" err="1"/>
              <a:t>Sententiarum</a:t>
            </a:r>
            <a:r>
              <a:rPr lang="it-IT" dirty="0"/>
              <a:t> di Pier Lombardo - 1100-1160 – che raccoglieva e giustapponeva affermazioni dei Padri anche apparentemente contraddittorie). Da questa fase nascono le trascrizioni che danno vita ai </a:t>
            </a:r>
            <a:r>
              <a:rPr lang="it-IT" i="1" dirty="0" err="1"/>
              <a:t>commentarii</a:t>
            </a:r>
            <a:r>
              <a:rPr lang="it-IT" dirty="0"/>
              <a:t>, un genere letterario molto diffuso nel Medioevo. </a:t>
            </a:r>
          </a:p>
        </p:txBody>
      </p:sp>
      <p:sp>
        <p:nvSpPr>
          <p:cNvPr id="4" name="Segnaposto piè di pagina 3"/>
          <p:cNvSpPr>
            <a:spLocks noGrp="1"/>
          </p:cNvSpPr>
          <p:nvPr>
            <p:ph type="ftr" sz="quarter" idx="11"/>
          </p:nvPr>
        </p:nvSpPr>
        <p:spPr/>
        <p:txBody>
          <a:bodyPr/>
          <a:lstStyle/>
          <a:p>
            <a:r>
              <a:rPr lang="it-IT">
                <a:solidFill>
                  <a:prstClr val="black">
                    <a:tint val="75000"/>
                  </a:prstClr>
                </a:solidFill>
                <a:latin typeface="Calibri"/>
              </a:rPr>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a:solidFill>
                  <a:prstClr val="black">
                    <a:tint val="75000"/>
                  </a:prstClr>
                </a:solidFill>
                <a:latin typeface="Calibri"/>
              </a:rPr>
              <a:pPr/>
              <a:t>10</a:t>
            </a:fld>
            <a:endParaRPr lang="it-IT">
              <a:solidFill>
                <a:prstClr val="black">
                  <a:tint val="75000"/>
                </a:prstClr>
              </a:solidFill>
              <a:latin typeface="Calibri"/>
            </a:endParaRPr>
          </a:p>
        </p:txBody>
      </p:sp>
    </p:spTree>
    <p:extLst>
      <p:ext uri="{BB962C8B-B14F-4D97-AF65-F5344CB8AC3E}">
        <p14:creationId xmlns:p14="http://schemas.microsoft.com/office/powerpoint/2010/main" val="2740918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B33AFF-A168-45E2-B510-3B59C45A00F0}"/>
              </a:ext>
            </a:extLst>
          </p:cNvPr>
          <p:cNvSpPr>
            <a:spLocks noGrp="1"/>
          </p:cNvSpPr>
          <p:nvPr>
            <p:ph type="title"/>
          </p:nvPr>
        </p:nvSpPr>
        <p:spPr/>
        <p:txBody>
          <a:bodyPr/>
          <a:lstStyle/>
          <a:p>
            <a:r>
              <a:rPr lang="it-IT" dirty="0"/>
              <a:t>Articolazione della Lectio</a:t>
            </a:r>
          </a:p>
        </p:txBody>
      </p:sp>
      <p:sp>
        <p:nvSpPr>
          <p:cNvPr id="3" name="Segnaposto contenuto 2">
            <a:extLst>
              <a:ext uri="{FF2B5EF4-FFF2-40B4-BE49-F238E27FC236}">
                <a16:creationId xmlns:a16="http://schemas.microsoft.com/office/drawing/2014/main" id="{75B4FDF9-E818-4053-8CE8-9937EE62499D}"/>
              </a:ext>
            </a:extLst>
          </p:cNvPr>
          <p:cNvSpPr>
            <a:spLocks noGrp="1"/>
          </p:cNvSpPr>
          <p:nvPr>
            <p:ph idx="1"/>
          </p:nvPr>
        </p:nvSpPr>
        <p:spPr/>
        <p:txBody>
          <a:bodyPr>
            <a:normAutofit fontScale="92500" lnSpcReduction="20000"/>
          </a:bodyPr>
          <a:lstStyle/>
          <a:p>
            <a:pPr marL="0" indent="0" algn="just">
              <a:buNone/>
            </a:pPr>
            <a:r>
              <a:rPr lang="it-IT" dirty="0"/>
              <a:t> -  </a:t>
            </a:r>
            <a:r>
              <a:rPr lang="it-IT" i="1" dirty="0" err="1"/>
              <a:t>Introductio</a:t>
            </a:r>
            <a:r>
              <a:rPr lang="it-IT" dirty="0"/>
              <a:t>: titolo del libro, utilità, autore, etc.</a:t>
            </a:r>
          </a:p>
          <a:p>
            <a:pPr marL="0" indent="0" algn="just">
              <a:buNone/>
            </a:pPr>
            <a:r>
              <a:rPr lang="it-IT" dirty="0"/>
              <a:t> - </a:t>
            </a:r>
            <a:r>
              <a:rPr lang="it-IT" i="1" dirty="0"/>
              <a:t>Lettura ad alta voce </a:t>
            </a:r>
            <a:r>
              <a:rPr lang="it-IT" dirty="0"/>
              <a:t>(gli studenti non possiedono generalmente lo scritto)</a:t>
            </a:r>
          </a:p>
          <a:p>
            <a:pPr marL="0" indent="0" algn="just">
              <a:buNone/>
            </a:pPr>
            <a:r>
              <a:rPr lang="it-IT" i="1" dirty="0"/>
              <a:t> - </a:t>
            </a:r>
            <a:r>
              <a:rPr lang="it-IT" i="1" dirty="0" err="1"/>
              <a:t>Divisio</a:t>
            </a:r>
            <a:r>
              <a:rPr lang="it-IT" i="1" dirty="0"/>
              <a:t> </a:t>
            </a:r>
            <a:r>
              <a:rPr lang="it-IT" i="1" dirty="0" err="1"/>
              <a:t>textus</a:t>
            </a:r>
            <a:r>
              <a:rPr lang="it-IT" dirty="0"/>
              <a:t>: analisi delle singole parti;</a:t>
            </a:r>
          </a:p>
          <a:p>
            <a:pPr marL="0" indent="0" algn="just">
              <a:buNone/>
            </a:pPr>
            <a:r>
              <a:rPr lang="it-IT" i="1" dirty="0"/>
              <a:t> - </a:t>
            </a:r>
            <a:r>
              <a:rPr lang="it-IT" i="1" dirty="0" err="1"/>
              <a:t>Expositio</a:t>
            </a:r>
            <a:r>
              <a:rPr lang="it-IT" i="1" dirty="0"/>
              <a:t> </a:t>
            </a:r>
            <a:r>
              <a:rPr lang="it-IT" i="1" dirty="0" err="1"/>
              <a:t>textus</a:t>
            </a:r>
            <a:r>
              <a:rPr lang="it-IT" i="1" dirty="0"/>
              <a:t> </a:t>
            </a:r>
            <a:r>
              <a:rPr lang="it-IT" dirty="0"/>
              <a:t>(spiegazione dettagliata parola per parola e riga per riga);</a:t>
            </a:r>
          </a:p>
          <a:p>
            <a:pPr marL="0" indent="0" algn="just">
              <a:buNone/>
            </a:pPr>
            <a:r>
              <a:rPr lang="it-IT" i="1" dirty="0"/>
              <a:t> - </a:t>
            </a:r>
            <a:r>
              <a:rPr lang="it-IT" i="1" dirty="0" err="1"/>
              <a:t>Collatio</a:t>
            </a:r>
            <a:r>
              <a:rPr lang="it-IT" dirty="0"/>
              <a:t>: scambio di idee (</a:t>
            </a:r>
            <a:r>
              <a:rPr lang="it-IT" i="1" dirty="0" err="1"/>
              <a:t>disputatio</a:t>
            </a:r>
            <a:r>
              <a:rPr lang="it-IT" dirty="0"/>
              <a:t>) tra studenti con supervisione del maestro;</a:t>
            </a:r>
          </a:p>
          <a:p>
            <a:pPr marL="265113" indent="-265113" algn="just">
              <a:buNone/>
            </a:pPr>
            <a:r>
              <a:rPr lang="it-IT" dirty="0"/>
              <a:t> - Dalla </a:t>
            </a:r>
            <a:r>
              <a:rPr lang="it-IT" i="1" dirty="0" err="1"/>
              <a:t>collatio</a:t>
            </a:r>
            <a:r>
              <a:rPr lang="it-IT" dirty="0"/>
              <a:t> potevano sorgere</a:t>
            </a:r>
            <a:r>
              <a:rPr lang="it-IT" i="1" dirty="0"/>
              <a:t> </a:t>
            </a:r>
            <a:r>
              <a:rPr lang="it-IT" i="1" dirty="0" err="1"/>
              <a:t>quaestiones</a:t>
            </a:r>
            <a:r>
              <a:rPr lang="it-IT" i="1" dirty="0"/>
              <a:t> </a:t>
            </a:r>
            <a:r>
              <a:rPr lang="it-IT" dirty="0"/>
              <a:t>che il maestro risolveva.</a:t>
            </a:r>
          </a:p>
        </p:txBody>
      </p:sp>
      <p:sp>
        <p:nvSpPr>
          <p:cNvPr id="4" name="Segnaposto piè di pagina 3">
            <a:extLst>
              <a:ext uri="{FF2B5EF4-FFF2-40B4-BE49-F238E27FC236}">
                <a16:creationId xmlns:a16="http://schemas.microsoft.com/office/drawing/2014/main" id="{70DB9D64-46B3-4A80-B2CB-083ED2034BCA}"/>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A5B634C7-5741-4B75-86FD-E797F4985BEA}"/>
              </a:ext>
            </a:extLst>
          </p:cNvPr>
          <p:cNvSpPr>
            <a:spLocks noGrp="1"/>
          </p:cNvSpPr>
          <p:nvPr>
            <p:ph type="sldNum" sz="quarter" idx="12"/>
          </p:nvPr>
        </p:nvSpPr>
        <p:spPr/>
        <p:txBody>
          <a:bodyPr/>
          <a:lstStyle/>
          <a:p>
            <a:fld id="{E7A41E1B-4F70-4964-A407-84C68BE8251C}" type="slidenum">
              <a:rPr lang="it-IT" smtClean="0"/>
              <a:pPr/>
              <a:t>11</a:t>
            </a:fld>
            <a:endParaRPr lang="it-IT"/>
          </a:p>
        </p:txBody>
      </p:sp>
    </p:spTree>
    <p:extLst>
      <p:ext uri="{BB962C8B-B14F-4D97-AF65-F5344CB8AC3E}">
        <p14:creationId xmlns:p14="http://schemas.microsoft.com/office/powerpoint/2010/main" val="156478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a:t>
            </a:r>
            <a:r>
              <a:rPr lang="it-IT" i="1" dirty="0" err="1"/>
              <a:t>disputatio</a:t>
            </a:r>
            <a:endParaRPr lang="it-IT" i="1" dirty="0"/>
          </a:p>
        </p:txBody>
      </p:sp>
      <p:sp>
        <p:nvSpPr>
          <p:cNvPr id="3" name="Segnaposto contenuto 2"/>
          <p:cNvSpPr>
            <a:spLocks noGrp="1"/>
          </p:cNvSpPr>
          <p:nvPr>
            <p:ph idx="1"/>
          </p:nvPr>
        </p:nvSpPr>
        <p:spPr/>
        <p:txBody>
          <a:bodyPr>
            <a:normAutofit fontScale="85000" lnSpcReduction="10000"/>
          </a:bodyPr>
          <a:lstStyle/>
          <a:p>
            <a:pPr marL="0" indent="0" algn="just">
              <a:buNone/>
            </a:pPr>
            <a:r>
              <a:rPr lang="it-IT" dirty="0"/>
              <a:t>Via via la</a:t>
            </a:r>
            <a:r>
              <a:rPr lang="it-IT" i="1" dirty="0"/>
              <a:t> </a:t>
            </a:r>
            <a:r>
              <a:rPr lang="it-IT" i="1" dirty="0" err="1"/>
              <a:t>disputatio</a:t>
            </a:r>
            <a:r>
              <a:rPr lang="it-IT" i="1" dirty="0"/>
              <a:t> </a:t>
            </a:r>
            <a:r>
              <a:rPr lang="it-IT" dirty="0"/>
              <a:t>si rende autonoma dalla</a:t>
            </a:r>
            <a:r>
              <a:rPr lang="it-IT" i="1" dirty="0"/>
              <a:t> lectio </a:t>
            </a:r>
            <a:r>
              <a:rPr lang="it-IT" dirty="0"/>
              <a:t>dalla quale era nata e ciò accade quando la </a:t>
            </a:r>
            <a:r>
              <a:rPr lang="it-IT" i="1" dirty="0"/>
              <a:t>quaestio</a:t>
            </a:r>
            <a:r>
              <a:rPr lang="it-IT" dirty="0"/>
              <a:t> si distacca dal testo commentato e diventa un esercizio didattico autonomo.</a:t>
            </a:r>
          </a:p>
          <a:p>
            <a:pPr marL="0" indent="0" algn="just">
              <a:buNone/>
            </a:pPr>
            <a:r>
              <a:rPr lang="it-IT" dirty="0"/>
              <a:t>La </a:t>
            </a:r>
            <a:r>
              <a:rPr lang="it-IT" i="1" dirty="0" err="1"/>
              <a:t>disputatio</a:t>
            </a:r>
            <a:r>
              <a:rPr lang="it-IT" i="1" dirty="0"/>
              <a:t> </a:t>
            </a:r>
            <a:r>
              <a:rPr lang="it-IT" dirty="0"/>
              <a:t>si determina come una libera discussione su una </a:t>
            </a:r>
            <a:r>
              <a:rPr lang="it-IT" b="1" i="1" dirty="0"/>
              <a:t>quaestio</a:t>
            </a:r>
            <a:r>
              <a:rPr lang="it-IT" dirty="0"/>
              <a:t> (un argomento), attuata analizzando i pro e i contro, prima a opera degli studenti e poi dei maestri. Dalla trascrizione delle </a:t>
            </a:r>
            <a:r>
              <a:rPr lang="it-IT" i="1" dirty="0" err="1"/>
              <a:t>disputationes</a:t>
            </a:r>
            <a:r>
              <a:rPr lang="it-IT" i="1" dirty="0"/>
              <a:t> </a:t>
            </a:r>
            <a:r>
              <a:rPr lang="it-IT" dirty="0"/>
              <a:t>nasce un altro genere letterario: le </a:t>
            </a:r>
            <a:r>
              <a:rPr lang="it-IT" b="1" i="1" dirty="0" err="1"/>
              <a:t>quaestiones</a:t>
            </a:r>
            <a:r>
              <a:rPr lang="it-IT" b="1" i="1" dirty="0"/>
              <a:t> </a:t>
            </a:r>
            <a:r>
              <a:rPr lang="it-IT" b="1" i="1" dirty="0" err="1"/>
              <a:t>disputatae</a:t>
            </a:r>
            <a:r>
              <a:rPr lang="it-IT" b="1" dirty="0"/>
              <a:t> </a:t>
            </a:r>
            <a:r>
              <a:rPr lang="it-IT" dirty="0"/>
              <a:t>su temi particolari (</a:t>
            </a:r>
            <a:r>
              <a:rPr lang="it-IT" i="1" dirty="0"/>
              <a:t>Quaestio de</a:t>
            </a:r>
            <a:r>
              <a:rPr lang="it-IT" dirty="0"/>
              <a:t>…) oppure i </a:t>
            </a:r>
            <a:r>
              <a:rPr lang="it-IT" i="1" dirty="0" err="1"/>
              <a:t>Quodlibetales</a:t>
            </a:r>
            <a:r>
              <a:rPr lang="it-IT" i="1" dirty="0"/>
              <a:t> </a:t>
            </a:r>
            <a:r>
              <a:rPr lang="it-IT" dirty="0"/>
              <a:t>su qualsiasi argomento.</a:t>
            </a:r>
          </a:p>
          <a:p>
            <a:pPr marL="0" indent="0" algn="just">
              <a:buNone/>
            </a:pPr>
            <a:r>
              <a:rPr lang="it-IT" dirty="0"/>
              <a:t>Nella </a:t>
            </a:r>
            <a:r>
              <a:rPr lang="it-IT" b="1" i="1" dirty="0" err="1"/>
              <a:t>disputatio</a:t>
            </a:r>
            <a:r>
              <a:rPr lang="it-IT" b="1" dirty="0"/>
              <a:t> </a:t>
            </a:r>
            <a:r>
              <a:rPr lang="it-IT" dirty="0"/>
              <a:t>di definivano anche i ruoli e tutti gli studenti ad ogni grado accademico dovevano sostenere una </a:t>
            </a:r>
            <a:r>
              <a:rPr lang="it-IT" i="1" dirty="0" err="1"/>
              <a:t>disputatio</a:t>
            </a:r>
            <a:r>
              <a:rPr lang="it-IT" dirty="0"/>
              <a:t> che ne sanciva l’abilità di discussione e la profondità degli studi.</a:t>
            </a:r>
          </a:p>
        </p:txBody>
      </p:sp>
      <p:sp>
        <p:nvSpPr>
          <p:cNvPr id="4" name="Segnaposto piè di pagina 3"/>
          <p:cNvSpPr>
            <a:spLocks noGrp="1"/>
          </p:cNvSpPr>
          <p:nvPr>
            <p:ph type="ftr" sz="quarter" idx="11"/>
          </p:nvPr>
        </p:nvSpPr>
        <p:spPr/>
        <p:txBody>
          <a:bodyPr/>
          <a:lstStyle/>
          <a:p>
            <a:r>
              <a:rPr lang="it-IT">
                <a:solidFill>
                  <a:prstClr val="black">
                    <a:tint val="75000"/>
                  </a:prstClr>
                </a:solidFill>
                <a:latin typeface="Calibri"/>
              </a:rPr>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a:solidFill>
                  <a:prstClr val="black">
                    <a:tint val="75000"/>
                  </a:prstClr>
                </a:solidFill>
                <a:latin typeface="Calibri"/>
              </a:rPr>
              <a:pPr/>
              <a:t>12</a:t>
            </a:fld>
            <a:endParaRPr lang="it-IT">
              <a:solidFill>
                <a:prstClr val="black">
                  <a:tint val="75000"/>
                </a:prstClr>
              </a:solidFill>
              <a:latin typeface="Calibri"/>
            </a:endParaRPr>
          </a:p>
        </p:txBody>
      </p:sp>
    </p:spTree>
    <p:extLst>
      <p:ext uri="{BB962C8B-B14F-4D97-AF65-F5344CB8AC3E}">
        <p14:creationId xmlns:p14="http://schemas.microsoft.com/office/powerpoint/2010/main" val="1634671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EC0EB7-A20D-49AE-8A8F-00F0FCAAEAF6}"/>
              </a:ext>
            </a:extLst>
          </p:cNvPr>
          <p:cNvSpPr>
            <a:spLocks noGrp="1"/>
          </p:cNvSpPr>
          <p:nvPr>
            <p:ph type="title"/>
          </p:nvPr>
        </p:nvSpPr>
        <p:spPr/>
        <p:txBody>
          <a:bodyPr/>
          <a:lstStyle/>
          <a:p>
            <a:r>
              <a:rPr lang="it-IT" dirty="0"/>
              <a:t>Fine e modi della </a:t>
            </a:r>
            <a:r>
              <a:rPr lang="it-IT" dirty="0" err="1"/>
              <a:t>disputatio</a:t>
            </a:r>
            <a:endParaRPr lang="it-IT" dirty="0"/>
          </a:p>
        </p:txBody>
      </p:sp>
      <p:sp>
        <p:nvSpPr>
          <p:cNvPr id="3" name="Segnaposto contenuto 2">
            <a:extLst>
              <a:ext uri="{FF2B5EF4-FFF2-40B4-BE49-F238E27FC236}">
                <a16:creationId xmlns:a16="http://schemas.microsoft.com/office/drawing/2014/main" id="{1B814BDE-0005-43DA-A474-67F25CC1A4D1}"/>
              </a:ext>
            </a:extLst>
          </p:cNvPr>
          <p:cNvSpPr>
            <a:spLocks noGrp="1"/>
          </p:cNvSpPr>
          <p:nvPr>
            <p:ph idx="1"/>
          </p:nvPr>
        </p:nvSpPr>
        <p:spPr/>
        <p:txBody>
          <a:bodyPr>
            <a:normAutofit/>
          </a:bodyPr>
          <a:lstStyle/>
          <a:p>
            <a:pPr algn="just"/>
            <a:r>
              <a:rPr lang="it-IT" sz="4000" b="1" dirty="0"/>
              <a:t>Pietro Cantore</a:t>
            </a:r>
            <a:r>
              <a:rPr lang="it-IT" sz="4000" dirty="0"/>
              <a:t>: Determinare una certa verità, passandola al crogiuolo del dibattito;</a:t>
            </a:r>
          </a:p>
          <a:p>
            <a:pPr algn="just"/>
            <a:r>
              <a:rPr lang="it-IT" sz="4000" b="1" dirty="0"/>
              <a:t>Anselmo di </a:t>
            </a:r>
            <a:r>
              <a:rPr lang="it-IT" sz="4000" b="1" dirty="0" err="1"/>
              <a:t>Laon</a:t>
            </a:r>
            <a:r>
              <a:rPr lang="it-IT" sz="4000" dirty="0"/>
              <a:t>: «</a:t>
            </a:r>
            <a:r>
              <a:rPr lang="it-IT" sz="4000" i="1" dirty="0" err="1"/>
              <a:t>Rectos</a:t>
            </a:r>
            <a:r>
              <a:rPr lang="it-IT" sz="4000" i="1" dirty="0"/>
              <a:t> </a:t>
            </a:r>
            <a:r>
              <a:rPr lang="it-IT" sz="4000" i="1" dirty="0" err="1"/>
              <a:t>sensos</a:t>
            </a:r>
            <a:r>
              <a:rPr lang="it-IT" sz="4000" i="1" dirty="0"/>
              <a:t> discutere </a:t>
            </a:r>
            <a:r>
              <a:rPr lang="it-IT" sz="4000" i="1" dirty="0" err="1"/>
              <a:t>virorum</a:t>
            </a:r>
            <a:r>
              <a:rPr lang="it-IT" sz="4000" i="1" dirty="0"/>
              <a:t> est, in </a:t>
            </a:r>
            <a:r>
              <a:rPr lang="it-IT" sz="4000" i="1" dirty="0" err="1"/>
              <a:t>verbis</a:t>
            </a:r>
            <a:r>
              <a:rPr lang="it-IT" sz="4000" i="1" dirty="0"/>
              <a:t> litigare </a:t>
            </a:r>
            <a:r>
              <a:rPr lang="it-IT" sz="4000" i="1" dirty="0" err="1"/>
              <a:t>puerorum</a:t>
            </a:r>
            <a:r>
              <a:rPr lang="it-IT" sz="4000" i="1" dirty="0"/>
              <a:t> est</a:t>
            </a:r>
            <a:r>
              <a:rPr lang="it-IT" sz="4000" dirty="0"/>
              <a:t>». (Anselmo di </a:t>
            </a:r>
            <a:r>
              <a:rPr lang="it-IT" sz="4000" dirty="0" err="1"/>
              <a:t>Laon</a:t>
            </a:r>
            <a:r>
              <a:rPr lang="it-IT" sz="4000" dirty="0"/>
              <a:t>).</a:t>
            </a:r>
          </a:p>
        </p:txBody>
      </p:sp>
      <p:sp>
        <p:nvSpPr>
          <p:cNvPr id="4" name="Segnaposto piè di pagina 3">
            <a:extLst>
              <a:ext uri="{FF2B5EF4-FFF2-40B4-BE49-F238E27FC236}">
                <a16:creationId xmlns:a16="http://schemas.microsoft.com/office/drawing/2014/main" id="{5CE5A6E8-2844-420C-B02F-69FC3F317025}"/>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62E4EEF1-39A1-4842-AA7A-A0DAB0BE8FE0}"/>
              </a:ext>
            </a:extLst>
          </p:cNvPr>
          <p:cNvSpPr>
            <a:spLocks noGrp="1"/>
          </p:cNvSpPr>
          <p:nvPr>
            <p:ph type="sldNum" sz="quarter" idx="12"/>
          </p:nvPr>
        </p:nvSpPr>
        <p:spPr/>
        <p:txBody>
          <a:bodyPr/>
          <a:lstStyle/>
          <a:p>
            <a:fld id="{E7A41E1B-4F70-4964-A407-84C68BE8251C}" type="slidenum">
              <a:rPr lang="it-IT" smtClean="0"/>
              <a:pPr/>
              <a:t>13</a:t>
            </a:fld>
            <a:endParaRPr lang="it-IT"/>
          </a:p>
        </p:txBody>
      </p:sp>
    </p:spTree>
    <p:extLst>
      <p:ext uri="{BB962C8B-B14F-4D97-AF65-F5344CB8AC3E}">
        <p14:creationId xmlns:p14="http://schemas.microsoft.com/office/powerpoint/2010/main" val="1866775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Autorità e originalità</a:t>
            </a:r>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I temi più rilevanti avevano sempre un </a:t>
            </a:r>
            <a:r>
              <a:rPr lang="it-IT" b="1" dirty="0"/>
              <a:t>carattere religioso</a:t>
            </a:r>
            <a:r>
              <a:rPr lang="it-IT" dirty="0"/>
              <a:t>. </a:t>
            </a:r>
          </a:p>
          <a:p>
            <a:pPr marL="0" indent="0" algn="just">
              <a:buNone/>
            </a:pPr>
            <a:r>
              <a:rPr lang="it-IT" dirty="0"/>
              <a:t>Nelle discussioni era importante la capacità di citazione e interpretazione delle </a:t>
            </a:r>
            <a:r>
              <a:rPr lang="it-IT" i="1" dirty="0" err="1"/>
              <a:t>auctoritates</a:t>
            </a:r>
            <a:r>
              <a:rPr lang="it-IT" dirty="0"/>
              <a:t> (Sacre Scritture, documenti conciliari, Padri della Chiesa) sulle quali il ragionamento poteva trovare un fondamento condiviso. </a:t>
            </a:r>
          </a:p>
          <a:p>
            <a:pPr marL="0" indent="0" algn="just">
              <a:buNone/>
            </a:pPr>
            <a:r>
              <a:rPr lang="it-IT" dirty="0"/>
              <a:t>Il ricorso alle autorità e il </a:t>
            </a:r>
            <a:r>
              <a:rPr lang="it-IT" b="1" dirty="0"/>
              <a:t>rifiuto assoluto della novità e dell’originalità </a:t>
            </a:r>
            <a:r>
              <a:rPr lang="it-IT" dirty="0"/>
              <a:t>(tutti gli autori medievali vogliono sempre rassicurare il lettore dicendo che non intendono assolutamente dire cose nuove od originali) non impedivano alla ragione di spaziare liberamente nella lettura dei testi e nella discussione delle </a:t>
            </a:r>
            <a:r>
              <a:rPr lang="it-IT" i="1" dirty="0" err="1"/>
              <a:t>quaestiones</a:t>
            </a:r>
            <a:r>
              <a:rPr lang="it-IT" dirty="0"/>
              <a:t>. </a:t>
            </a:r>
          </a:p>
          <a:p>
            <a:pPr marL="0" indent="0" algn="just">
              <a:buNone/>
            </a:pPr>
            <a:r>
              <a:rPr lang="it-IT" dirty="0"/>
              <a:t>Ci si trova quindi di fronte al paradosso per cui proprio laddove gli autori medievali raggiungono un notevole livello di </a:t>
            </a:r>
            <a:r>
              <a:rPr lang="it-IT" b="1" dirty="0"/>
              <a:t>autonomia</a:t>
            </a:r>
            <a:r>
              <a:rPr lang="it-IT" dirty="0"/>
              <a:t> e sorprendente </a:t>
            </a:r>
            <a:r>
              <a:rPr lang="it-IT" b="1" dirty="0"/>
              <a:t>audacia argomentativa</a:t>
            </a:r>
            <a:r>
              <a:rPr lang="it-IT" dirty="0"/>
              <a:t>, questi stessi autori affermano di non proporsi in nessun modo tale scopo, ma di voler capire gli argomenti dibattuti con umile riferimento a testi e personalità unanimemente riconosciuti come normativi.</a:t>
            </a:r>
          </a:p>
        </p:txBody>
      </p:sp>
      <p:sp>
        <p:nvSpPr>
          <p:cNvPr id="4" name="Segnaposto piè di pagina 3"/>
          <p:cNvSpPr>
            <a:spLocks noGrp="1"/>
          </p:cNvSpPr>
          <p:nvPr>
            <p:ph type="ftr" sz="quarter" idx="11"/>
          </p:nvPr>
        </p:nvSpPr>
        <p:spPr/>
        <p:txBody>
          <a:bodyPr/>
          <a:lstStyle/>
          <a:p>
            <a:r>
              <a:rPr lang="it-IT">
                <a:solidFill>
                  <a:prstClr val="black">
                    <a:tint val="75000"/>
                  </a:prstClr>
                </a:solidFill>
                <a:latin typeface="Calibri"/>
              </a:rPr>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a:solidFill>
                  <a:prstClr val="black">
                    <a:tint val="75000"/>
                  </a:prstClr>
                </a:solidFill>
                <a:latin typeface="Calibri"/>
              </a:rPr>
              <a:pPr/>
              <a:t>14</a:t>
            </a:fld>
            <a:endParaRPr lang="it-IT">
              <a:solidFill>
                <a:prstClr val="black">
                  <a:tint val="75000"/>
                </a:prstClr>
              </a:solidFill>
              <a:latin typeface="Calibri"/>
            </a:endParaRPr>
          </a:p>
        </p:txBody>
      </p:sp>
    </p:spTree>
    <p:extLst>
      <p:ext uri="{BB962C8B-B14F-4D97-AF65-F5344CB8AC3E}">
        <p14:creationId xmlns:p14="http://schemas.microsoft.com/office/powerpoint/2010/main" val="1437703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EDB2F1-17B6-472A-93CB-E4199D2110AA}"/>
              </a:ext>
            </a:extLst>
          </p:cNvPr>
          <p:cNvSpPr>
            <a:spLocks noGrp="1"/>
          </p:cNvSpPr>
          <p:nvPr>
            <p:ph type="title"/>
          </p:nvPr>
        </p:nvSpPr>
        <p:spPr/>
        <p:txBody>
          <a:bodyPr>
            <a:normAutofit fontScale="90000"/>
          </a:bodyPr>
          <a:lstStyle/>
          <a:p>
            <a:r>
              <a:rPr lang="it-IT" dirty="0"/>
              <a:t>Indagare, capire, descrivere e discutere: </a:t>
            </a:r>
            <a:br>
              <a:rPr lang="it-IT" dirty="0"/>
            </a:br>
            <a:r>
              <a:rPr lang="it-IT" dirty="0"/>
              <a:t>le </a:t>
            </a:r>
            <a:r>
              <a:rPr lang="it-IT" i="1" dirty="0" err="1"/>
              <a:t>artes</a:t>
            </a:r>
            <a:r>
              <a:rPr lang="it-IT" i="1" dirty="0"/>
              <a:t> </a:t>
            </a:r>
            <a:r>
              <a:rPr lang="it-IT" i="1" dirty="0" err="1"/>
              <a:t>sermocinales</a:t>
            </a:r>
            <a:endParaRPr lang="it-IT" i="1" dirty="0"/>
          </a:p>
        </p:txBody>
      </p:sp>
      <p:sp>
        <p:nvSpPr>
          <p:cNvPr id="3" name="Segnaposto contenuto 2">
            <a:extLst>
              <a:ext uri="{FF2B5EF4-FFF2-40B4-BE49-F238E27FC236}">
                <a16:creationId xmlns:a16="http://schemas.microsoft.com/office/drawing/2014/main" id="{26CE4D2D-C9E4-4C3A-8774-B3D3F64F8C1D}"/>
              </a:ext>
            </a:extLst>
          </p:cNvPr>
          <p:cNvSpPr>
            <a:spLocks noGrp="1"/>
          </p:cNvSpPr>
          <p:nvPr>
            <p:ph idx="1"/>
          </p:nvPr>
        </p:nvSpPr>
        <p:spPr>
          <a:xfrm>
            <a:off x="579120" y="1518921"/>
            <a:ext cx="10972800" cy="4525963"/>
          </a:xfrm>
        </p:spPr>
        <p:txBody>
          <a:bodyPr>
            <a:normAutofit fontScale="92500" lnSpcReduction="20000"/>
          </a:bodyPr>
          <a:lstStyle/>
          <a:p>
            <a:pPr marL="0" indent="0" algn="just">
              <a:buNone/>
            </a:pPr>
            <a:r>
              <a:rPr lang="it-IT" dirty="0"/>
              <a:t>La prima parte del </a:t>
            </a:r>
            <a:r>
              <a:rPr lang="it-IT" i="1" dirty="0"/>
              <a:t>cursus </a:t>
            </a:r>
            <a:r>
              <a:rPr lang="it-IT" i="1" dirty="0" err="1"/>
              <a:t>studiorum</a:t>
            </a:r>
            <a:r>
              <a:rPr lang="it-IT" i="1" dirty="0"/>
              <a:t> </a:t>
            </a:r>
            <a:r>
              <a:rPr lang="it-IT" dirty="0"/>
              <a:t>medioevale è costituita da un sorta di introduzione al discorso e al linguaggio.</a:t>
            </a:r>
          </a:p>
          <a:p>
            <a:pPr marL="0" indent="0" algn="just">
              <a:buNone/>
            </a:pPr>
            <a:r>
              <a:rPr lang="it-IT" b="1" dirty="0"/>
              <a:t>Lo studente doveva imparare a parlare, ragionare, interloquire, discutere, esporre e convincere un pubblico</a:t>
            </a:r>
            <a:r>
              <a:rPr lang="it-IT" dirty="0"/>
              <a:t>, intorno agli argomenti che gli interessavano.</a:t>
            </a:r>
          </a:p>
          <a:p>
            <a:pPr marL="0" indent="0" algn="just">
              <a:buNone/>
            </a:pPr>
            <a:r>
              <a:rPr lang="it-IT" dirty="0"/>
              <a:t>Ma un tale sapere tecnico e formale non era mai disgiunto dalla sua finalità e collocazione in ordine alla </a:t>
            </a:r>
            <a:r>
              <a:rPr lang="it-IT" b="1" dirty="0"/>
              <a:t>verità</a:t>
            </a:r>
            <a:r>
              <a:rPr lang="it-IT" dirty="0"/>
              <a:t>.</a:t>
            </a:r>
          </a:p>
          <a:p>
            <a:pPr marL="0" indent="0" algn="just">
              <a:buNone/>
            </a:pPr>
            <a:r>
              <a:rPr lang="it-IT" dirty="0"/>
              <a:t>Quindi le </a:t>
            </a:r>
            <a:r>
              <a:rPr lang="it-IT" b="1" i="1" dirty="0" err="1"/>
              <a:t>artes</a:t>
            </a:r>
            <a:r>
              <a:rPr lang="it-IT" b="1" i="1" dirty="0"/>
              <a:t> </a:t>
            </a:r>
            <a:r>
              <a:rPr lang="it-IT" b="1" i="1" dirty="0" err="1"/>
              <a:t>sermocinales</a:t>
            </a:r>
            <a:r>
              <a:rPr lang="it-IT" b="1" i="1" dirty="0"/>
              <a:t> </a:t>
            </a:r>
            <a:r>
              <a:rPr lang="it-IT" b="1" dirty="0"/>
              <a:t>non rappresentano solo un metodo asettico, ma l’apertura di una via ad un certo contenuto</a:t>
            </a:r>
            <a:r>
              <a:rPr lang="it-IT" dirty="0"/>
              <a:t>.</a:t>
            </a:r>
          </a:p>
          <a:p>
            <a:pPr marL="0" indent="0" algn="just">
              <a:buNone/>
            </a:pPr>
            <a:r>
              <a:rPr lang="it-IT" dirty="0"/>
              <a:t>Tant’è vero che in queste secondo molti si risolve l’intera filosofia.</a:t>
            </a:r>
          </a:p>
        </p:txBody>
      </p:sp>
      <p:sp>
        <p:nvSpPr>
          <p:cNvPr id="4" name="Segnaposto piè di pagina 3">
            <a:extLst>
              <a:ext uri="{FF2B5EF4-FFF2-40B4-BE49-F238E27FC236}">
                <a16:creationId xmlns:a16="http://schemas.microsoft.com/office/drawing/2014/main" id="{3E811ACB-F878-4CA4-9672-76D0C917280D}"/>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D5430C6B-06A2-497D-8224-CB28B7718252}"/>
              </a:ext>
            </a:extLst>
          </p:cNvPr>
          <p:cNvSpPr>
            <a:spLocks noGrp="1"/>
          </p:cNvSpPr>
          <p:nvPr>
            <p:ph type="sldNum" sz="quarter" idx="12"/>
          </p:nvPr>
        </p:nvSpPr>
        <p:spPr/>
        <p:txBody>
          <a:bodyPr/>
          <a:lstStyle/>
          <a:p>
            <a:fld id="{E7A41E1B-4F70-4964-A407-84C68BE8251C}" type="slidenum">
              <a:rPr lang="it-IT" smtClean="0"/>
              <a:pPr/>
              <a:t>15</a:t>
            </a:fld>
            <a:endParaRPr lang="it-IT"/>
          </a:p>
        </p:txBody>
      </p:sp>
    </p:spTree>
    <p:extLst>
      <p:ext uri="{BB962C8B-B14F-4D97-AF65-F5344CB8AC3E}">
        <p14:creationId xmlns:p14="http://schemas.microsoft.com/office/powerpoint/2010/main" val="1960092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3A2477-D5BA-4382-8462-1F86195BF8DE}"/>
              </a:ext>
            </a:extLst>
          </p:cNvPr>
          <p:cNvSpPr>
            <a:spLocks noGrp="1"/>
          </p:cNvSpPr>
          <p:nvPr>
            <p:ph type="title"/>
          </p:nvPr>
        </p:nvSpPr>
        <p:spPr/>
        <p:txBody>
          <a:bodyPr/>
          <a:lstStyle/>
          <a:p>
            <a:r>
              <a:rPr lang="it-IT" dirty="0"/>
              <a:t>Parole-cose</a:t>
            </a:r>
          </a:p>
        </p:txBody>
      </p:sp>
      <p:sp>
        <p:nvSpPr>
          <p:cNvPr id="3" name="Segnaposto contenuto 2">
            <a:extLst>
              <a:ext uri="{FF2B5EF4-FFF2-40B4-BE49-F238E27FC236}">
                <a16:creationId xmlns:a16="http://schemas.microsoft.com/office/drawing/2014/main" id="{80355E29-125E-4C84-A90D-BD29E2661327}"/>
              </a:ext>
            </a:extLst>
          </p:cNvPr>
          <p:cNvSpPr>
            <a:spLocks noGrp="1"/>
          </p:cNvSpPr>
          <p:nvPr>
            <p:ph idx="1"/>
          </p:nvPr>
        </p:nvSpPr>
        <p:spPr/>
        <p:txBody>
          <a:bodyPr>
            <a:normAutofit/>
          </a:bodyPr>
          <a:lstStyle/>
          <a:p>
            <a:pPr marL="0" indent="0" algn="just">
              <a:buNone/>
            </a:pPr>
            <a:r>
              <a:rPr lang="it-IT" dirty="0"/>
              <a:t>Il fondamento teorico di tale visione delle </a:t>
            </a:r>
            <a:r>
              <a:rPr lang="it-IT" i="1" dirty="0" err="1"/>
              <a:t>artes</a:t>
            </a:r>
            <a:r>
              <a:rPr lang="it-IT" i="1" dirty="0"/>
              <a:t> </a:t>
            </a:r>
            <a:r>
              <a:rPr lang="it-IT" i="1" dirty="0" err="1"/>
              <a:t>sermocinales</a:t>
            </a:r>
            <a:r>
              <a:rPr lang="it-IT" i="1" dirty="0"/>
              <a:t> </a:t>
            </a:r>
            <a:r>
              <a:rPr lang="it-IT" dirty="0"/>
              <a:t>risiede nella fiducia platonico-stoica in «</a:t>
            </a:r>
            <a:r>
              <a:rPr lang="it-IT" b="1" dirty="0"/>
              <a:t>una naturale corrispondenza tra parole e cose che corre per tutta l’epoca medievale</a:t>
            </a:r>
            <a:r>
              <a:rPr lang="it-IT" dirty="0"/>
              <a:t>» </a:t>
            </a:r>
            <a:r>
              <a:rPr lang="it-IT" sz="2400" dirty="0"/>
              <a:t>(P. Feltrin, </a:t>
            </a:r>
            <a:r>
              <a:rPr lang="it-IT" sz="2400" i="1" dirty="0"/>
              <a:t>Il ruolo della grammatica nell’organizzazione medievale del sapere</a:t>
            </a:r>
            <a:r>
              <a:rPr lang="it-IT" sz="2400" dirty="0"/>
              <a:t>, «Rivista di storia della filosofia» 1[1985] pp. 159-166, qui p. 161) </a:t>
            </a:r>
            <a:r>
              <a:rPr lang="it-IT" dirty="0"/>
              <a:t>e nella consapevolezza che la parola «distingue l’uomo dall’animale, elevandolo alla conoscenza delle arti superiori  [e rendendolo capace di] ordinare il mondo dell’esperienza e di esprimerne in modo adeguato la conoscenza» </a:t>
            </a:r>
            <a:r>
              <a:rPr lang="it-IT" sz="2400" dirty="0"/>
              <a:t>(</a:t>
            </a:r>
            <a:r>
              <a:rPr lang="it-IT" sz="2400" i="1" dirty="0"/>
              <a:t>ivi</a:t>
            </a:r>
            <a:r>
              <a:rPr lang="it-IT" sz="2400" dirty="0"/>
              <a:t>, p. 164).</a:t>
            </a:r>
          </a:p>
        </p:txBody>
      </p:sp>
      <p:sp>
        <p:nvSpPr>
          <p:cNvPr id="4" name="Segnaposto piè di pagina 3">
            <a:extLst>
              <a:ext uri="{FF2B5EF4-FFF2-40B4-BE49-F238E27FC236}">
                <a16:creationId xmlns:a16="http://schemas.microsoft.com/office/drawing/2014/main" id="{9112C065-C1C9-41F2-9079-5D1B4F134E1B}"/>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D140F619-8577-4FB5-A101-C384699FEE63}"/>
              </a:ext>
            </a:extLst>
          </p:cNvPr>
          <p:cNvSpPr>
            <a:spLocks noGrp="1"/>
          </p:cNvSpPr>
          <p:nvPr>
            <p:ph type="sldNum" sz="quarter" idx="12"/>
          </p:nvPr>
        </p:nvSpPr>
        <p:spPr/>
        <p:txBody>
          <a:bodyPr/>
          <a:lstStyle/>
          <a:p>
            <a:fld id="{E7A41E1B-4F70-4964-A407-84C68BE8251C}" type="slidenum">
              <a:rPr lang="it-IT" smtClean="0"/>
              <a:pPr/>
              <a:t>16</a:t>
            </a:fld>
            <a:endParaRPr lang="it-IT"/>
          </a:p>
        </p:txBody>
      </p:sp>
    </p:spTree>
    <p:extLst>
      <p:ext uri="{BB962C8B-B14F-4D97-AF65-F5344CB8AC3E}">
        <p14:creationId xmlns:p14="http://schemas.microsoft.com/office/powerpoint/2010/main" val="1396697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D8B3D1-D65D-44AC-B089-3ADE31AB81BC}"/>
              </a:ext>
            </a:extLst>
          </p:cNvPr>
          <p:cNvSpPr>
            <a:spLocks noGrp="1"/>
          </p:cNvSpPr>
          <p:nvPr>
            <p:ph type="title"/>
          </p:nvPr>
        </p:nvSpPr>
        <p:spPr/>
        <p:txBody>
          <a:bodyPr/>
          <a:lstStyle/>
          <a:p>
            <a:r>
              <a:rPr lang="it-IT" dirty="0"/>
              <a:t>La Grammatica pedagogica</a:t>
            </a:r>
          </a:p>
        </p:txBody>
      </p:sp>
      <p:sp>
        <p:nvSpPr>
          <p:cNvPr id="3" name="Segnaposto contenuto 2">
            <a:extLst>
              <a:ext uri="{FF2B5EF4-FFF2-40B4-BE49-F238E27FC236}">
                <a16:creationId xmlns:a16="http://schemas.microsoft.com/office/drawing/2014/main" id="{F5CB3E55-A5D9-464D-9416-7D13C67112DE}"/>
              </a:ext>
            </a:extLst>
          </p:cNvPr>
          <p:cNvSpPr>
            <a:spLocks noGrp="1"/>
          </p:cNvSpPr>
          <p:nvPr>
            <p:ph idx="1"/>
          </p:nvPr>
        </p:nvSpPr>
        <p:spPr/>
        <p:txBody>
          <a:bodyPr>
            <a:normAutofit fontScale="62500" lnSpcReduction="20000"/>
          </a:bodyPr>
          <a:lstStyle/>
          <a:p>
            <a:pPr marL="0" indent="0" algn="just">
              <a:buNone/>
            </a:pPr>
            <a:r>
              <a:rPr lang="it-IT" sz="3400" dirty="0"/>
              <a:t>La grammatica era studiata nel Medioevo in due forme, quella pedagogica e quella filosofica.</a:t>
            </a:r>
          </a:p>
          <a:p>
            <a:pPr algn="just">
              <a:buFontTx/>
              <a:buChar char="-"/>
            </a:pPr>
            <a:r>
              <a:rPr lang="it-IT" sz="3400" b="1" dirty="0"/>
              <a:t>Grammatica pedagogica</a:t>
            </a:r>
            <a:r>
              <a:rPr lang="it-IT" sz="3400" dirty="0"/>
              <a:t>: «ha un indirizzo eminentemente pratico letterario che si realizza nel corretto insegnamento del discorso e delle parti che lo compongono nell’ambito della lingua latina, attraverso la lettura dei classici» (Feltrin, cit. p. 164). </a:t>
            </a:r>
            <a:r>
              <a:rPr lang="it-IT" sz="3400" b="1" dirty="0"/>
              <a:t>A tal fine servono i manuali di lingua latina </a:t>
            </a:r>
          </a:p>
          <a:p>
            <a:pPr marL="0" indent="0" algn="ctr">
              <a:buNone/>
            </a:pPr>
            <a:r>
              <a:rPr lang="it-IT" sz="3400" b="1" dirty="0"/>
              <a:t>di Elio Donato</a:t>
            </a:r>
          </a:p>
          <a:p>
            <a:pPr marL="0" indent="0" algn="ctr">
              <a:buNone/>
            </a:pPr>
            <a:r>
              <a:rPr lang="it-IT" sz="3400" b="1" dirty="0"/>
              <a:t> </a:t>
            </a:r>
            <a:r>
              <a:rPr lang="it-IT" sz="3400" i="1" dirty="0"/>
              <a:t>Ars grammatica, </a:t>
            </a:r>
            <a:r>
              <a:rPr lang="it-IT" sz="3400" i="1" dirty="0" err="1"/>
              <a:t>maior</a:t>
            </a:r>
            <a:r>
              <a:rPr lang="it-IT" sz="3400" i="1" dirty="0"/>
              <a:t> et minor </a:t>
            </a:r>
            <a:r>
              <a:rPr lang="it-IT" sz="3400" dirty="0"/>
              <a:t>– IV sec d.C. –  dove la</a:t>
            </a:r>
            <a:r>
              <a:rPr lang="it-IT" sz="3400" i="1" dirty="0"/>
              <a:t> minor </a:t>
            </a:r>
            <a:r>
              <a:rPr lang="it-IT" sz="3400" dirty="0"/>
              <a:t>costituisce un’introduzione elementare e contiene la descrizione delle otto parti del discorso – </a:t>
            </a:r>
            <a:r>
              <a:rPr lang="it-IT" sz="3400" i="1" dirty="0" err="1"/>
              <a:t>nomen</a:t>
            </a:r>
            <a:r>
              <a:rPr lang="it-IT" sz="3400" i="1" dirty="0"/>
              <a:t>, </a:t>
            </a:r>
            <a:r>
              <a:rPr lang="it-IT" sz="3400" i="1" dirty="0" err="1"/>
              <a:t>pronomen</a:t>
            </a:r>
            <a:r>
              <a:rPr lang="it-IT" sz="3400" i="1" dirty="0"/>
              <a:t>, </a:t>
            </a:r>
            <a:r>
              <a:rPr lang="it-IT" sz="3400" i="1" dirty="0" err="1"/>
              <a:t>verbum</a:t>
            </a:r>
            <a:r>
              <a:rPr lang="it-IT" sz="3400" i="1" dirty="0"/>
              <a:t>, </a:t>
            </a:r>
            <a:r>
              <a:rPr lang="it-IT" sz="3400" i="1" dirty="0" err="1"/>
              <a:t>aduerbium</a:t>
            </a:r>
            <a:r>
              <a:rPr lang="it-IT" sz="3400" i="1" dirty="0"/>
              <a:t>, </a:t>
            </a:r>
            <a:r>
              <a:rPr lang="it-IT" sz="3400" i="1" dirty="0" err="1"/>
              <a:t>participium</a:t>
            </a:r>
            <a:r>
              <a:rPr lang="it-IT" sz="3400" i="1" dirty="0"/>
              <a:t>, </a:t>
            </a:r>
            <a:r>
              <a:rPr lang="it-IT" sz="3400" i="1" dirty="0" err="1"/>
              <a:t>coniunctio</a:t>
            </a:r>
            <a:r>
              <a:rPr lang="it-IT" sz="3400" i="1" dirty="0"/>
              <a:t>, </a:t>
            </a:r>
            <a:r>
              <a:rPr lang="it-IT" sz="3400" i="1" dirty="0" err="1"/>
              <a:t>praepositio</a:t>
            </a:r>
            <a:r>
              <a:rPr lang="it-IT" sz="3400" i="1" dirty="0"/>
              <a:t>, </a:t>
            </a:r>
            <a:r>
              <a:rPr lang="it-IT" sz="3400" i="1" dirty="0" err="1"/>
              <a:t>interiectio</a:t>
            </a:r>
            <a:r>
              <a:rPr lang="it-IT" sz="3400" i="1" dirty="0"/>
              <a:t> </a:t>
            </a:r>
            <a:r>
              <a:rPr lang="it-IT" sz="3400" dirty="0"/>
              <a:t>– e la </a:t>
            </a:r>
            <a:r>
              <a:rPr lang="it-IT" sz="3400" i="1" dirty="0" err="1"/>
              <a:t>maior</a:t>
            </a:r>
            <a:r>
              <a:rPr lang="it-IT" sz="3400" i="1" dirty="0"/>
              <a:t> «</a:t>
            </a:r>
            <a:r>
              <a:rPr lang="it-IT" sz="3400" b="0" i="0" dirty="0">
                <a:solidFill>
                  <a:srgbClr val="3E3F3E"/>
                </a:solidFill>
                <a:effectLst/>
                <a:latin typeface="Crimson Text"/>
              </a:rPr>
              <a:t>costituita di tre parti, di cui la prima tratta </a:t>
            </a:r>
            <a:r>
              <a:rPr lang="it-IT" sz="3400" b="0" i="1" dirty="0">
                <a:solidFill>
                  <a:srgbClr val="3E3F3E"/>
                </a:solidFill>
                <a:effectLst/>
                <a:latin typeface="Crimson Text"/>
              </a:rPr>
              <a:t>de voce</a:t>
            </a:r>
            <a:r>
              <a:rPr lang="it-IT" sz="3400" b="0" i="0" dirty="0">
                <a:solidFill>
                  <a:srgbClr val="3E3F3E"/>
                </a:solidFill>
                <a:effectLst/>
                <a:latin typeface="Crimson Text"/>
              </a:rPr>
              <a:t>, </a:t>
            </a:r>
            <a:r>
              <a:rPr lang="it-IT" sz="3400" b="0" i="1" dirty="0">
                <a:solidFill>
                  <a:srgbClr val="3E3F3E"/>
                </a:solidFill>
                <a:effectLst/>
                <a:latin typeface="Crimson Text"/>
              </a:rPr>
              <a:t>de </a:t>
            </a:r>
            <a:r>
              <a:rPr lang="it-IT" sz="3400" b="0" i="1" dirty="0" err="1">
                <a:solidFill>
                  <a:srgbClr val="3E3F3E"/>
                </a:solidFill>
                <a:effectLst/>
                <a:latin typeface="Crimson Text"/>
              </a:rPr>
              <a:t>littera</a:t>
            </a:r>
            <a:r>
              <a:rPr lang="it-IT" sz="3400" b="0" i="0" dirty="0">
                <a:solidFill>
                  <a:srgbClr val="3E3F3E"/>
                </a:solidFill>
                <a:effectLst/>
                <a:latin typeface="Crimson Text"/>
              </a:rPr>
              <a:t>, </a:t>
            </a:r>
            <a:r>
              <a:rPr lang="it-IT" sz="3400" b="0" i="1" dirty="0">
                <a:solidFill>
                  <a:srgbClr val="3E3F3E"/>
                </a:solidFill>
                <a:effectLst/>
                <a:latin typeface="Crimson Text"/>
              </a:rPr>
              <a:t>de </a:t>
            </a:r>
            <a:r>
              <a:rPr lang="it-IT" sz="3400" b="0" i="1" dirty="0" err="1">
                <a:solidFill>
                  <a:srgbClr val="3E3F3E"/>
                </a:solidFill>
                <a:effectLst/>
                <a:latin typeface="Crimson Text"/>
              </a:rPr>
              <a:t>syllaba</a:t>
            </a:r>
            <a:r>
              <a:rPr lang="it-IT" sz="3400" b="0" i="0" dirty="0">
                <a:solidFill>
                  <a:srgbClr val="3E3F3E"/>
                </a:solidFill>
                <a:effectLst/>
                <a:latin typeface="Crimson Text"/>
              </a:rPr>
              <a:t>, </a:t>
            </a:r>
            <a:r>
              <a:rPr lang="it-IT" sz="3400" b="0" i="1" dirty="0">
                <a:solidFill>
                  <a:srgbClr val="3E3F3E"/>
                </a:solidFill>
                <a:effectLst/>
                <a:latin typeface="Crimson Text"/>
              </a:rPr>
              <a:t>de </a:t>
            </a:r>
            <a:r>
              <a:rPr lang="it-IT" sz="3400" b="0" i="1" dirty="0" err="1">
                <a:solidFill>
                  <a:srgbClr val="3E3F3E"/>
                </a:solidFill>
                <a:effectLst/>
                <a:latin typeface="Crimson Text"/>
              </a:rPr>
              <a:t>pedibus</a:t>
            </a:r>
            <a:r>
              <a:rPr lang="it-IT" sz="3400" b="0" i="0" dirty="0">
                <a:solidFill>
                  <a:srgbClr val="3E3F3E"/>
                </a:solidFill>
                <a:effectLst/>
                <a:latin typeface="Crimson Text"/>
              </a:rPr>
              <a:t>, </a:t>
            </a:r>
            <a:r>
              <a:rPr lang="it-IT" sz="3400" b="0" i="1" dirty="0">
                <a:solidFill>
                  <a:srgbClr val="3E3F3E"/>
                </a:solidFill>
                <a:effectLst/>
                <a:latin typeface="Crimson Text"/>
              </a:rPr>
              <a:t>de </a:t>
            </a:r>
            <a:r>
              <a:rPr lang="it-IT" sz="3400" b="0" i="1" dirty="0" err="1">
                <a:solidFill>
                  <a:srgbClr val="3E3F3E"/>
                </a:solidFill>
                <a:effectLst/>
                <a:latin typeface="Crimson Text"/>
              </a:rPr>
              <a:t>tonis</a:t>
            </a:r>
            <a:r>
              <a:rPr lang="it-IT" sz="3400" b="0" i="0" dirty="0">
                <a:solidFill>
                  <a:srgbClr val="3E3F3E"/>
                </a:solidFill>
                <a:effectLst/>
                <a:latin typeface="Crimson Text"/>
              </a:rPr>
              <a:t>, </a:t>
            </a:r>
            <a:r>
              <a:rPr lang="it-IT" sz="3400" b="0" i="1" dirty="0">
                <a:solidFill>
                  <a:srgbClr val="3E3F3E"/>
                </a:solidFill>
                <a:effectLst/>
                <a:latin typeface="Crimson Text"/>
              </a:rPr>
              <a:t>de </a:t>
            </a:r>
            <a:r>
              <a:rPr lang="it-IT" sz="3400" b="0" i="1" dirty="0" err="1">
                <a:solidFill>
                  <a:srgbClr val="3E3F3E"/>
                </a:solidFill>
                <a:effectLst/>
                <a:latin typeface="Crimson Text"/>
              </a:rPr>
              <a:t>posituris</a:t>
            </a:r>
            <a:r>
              <a:rPr lang="it-IT" sz="3400" b="0" i="0" dirty="0">
                <a:solidFill>
                  <a:srgbClr val="3E3F3E"/>
                </a:solidFill>
                <a:effectLst/>
                <a:latin typeface="Crimson Text"/>
              </a:rPr>
              <a:t>; la seconda delle parti del discorso con larghezza maggiore che non nell'</a:t>
            </a:r>
            <a:r>
              <a:rPr lang="it-IT" sz="3400" b="0" i="1" dirty="0">
                <a:solidFill>
                  <a:srgbClr val="3E3F3E"/>
                </a:solidFill>
                <a:effectLst/>
                <a:latin typeface="Crimson Text"/>
              </a:rPr>
              <a:t>ars minor</a:t>
            </a:r>
            <a:r>
              <a:rPr lang="it-IT" sz="3400" b="0" i="0" dirty="0">
                <a:solidFill>
                  <a:srgbClr val="3E3F3E"/>
                </a:solidFill>
                <a:effectLst/>
                <a:latin typeface="Crimson Text"/>
              </a:rPr>
              <a:t>; la terza </a:t>
            </a:r>
            <a:r>
              <a:rPr lang="it-IT" sz="3400" b="0" i="1" dirty="0">
                <a:solidFill>
                  <a:srgbClr val="3E3F3E"/>
                </a:solidFill>
                <a:effectLst/>
                <a:latin typeface="Crimson Text"/>
              </a:rPr>
              <a:t>de barbarismo</a:t>
            </a:r>
            <a:r>
              <a:rPr lang="it-IT" sz="3400" b="0" i="0" dirty="0">
                <a:solidFill>
                  <a:srgbClr val="3E3F3E"/>
                </a:solidFill>
                <a:effectLst/>
                <a:latin typeface="Crimson Text"/>
              </a:rPr>
              <a:t>, </a:t>
            </a:r>
            <a:r>
              <a:rPr lang="it-IT" sz="3400" b="0" i="1" dirty="0">
                <a:solidFill>
                  <a:srgbClr val="3E3F3E"/>
                </a:solidFill>
                <a:effectLst/>
                <a:latin typeface="Crimson Text"/>
              </a:rPr>
              <a:t>de </a:t>
            </a:r>
            <a:r>
              <a:rPr lang="it-IT" sz="3400" b="0" i="1" dirty="0" err="1">
                <a:solidFill>
                  <a:srgbClr val="3E3F3E"/>
                </a:solidFill>
                <a:effectLst/>
                <a:latin typeface="Crimson Text"/>
              </a:rPr>
              <a:t>soloecismo</a:t>
            </a:r>
            <a:r>
              <a:rPr lang="it-IT" sz="3400" b="0" i="0" dirty="0">
                <a:solidFill>
                  <a:srgbClr val="3E3F3E"/>
                </a:solidFill>
                <a:effectLst/>
                <a:latin typeface="Crimson Text"/>
              </a:rPr>
              <a:t>, </a:t>
            </a:r>
            <a:r>
              <a:rPr lang="it-IT" sz="3400" b="0" i="1" dirty="0">
                <a:solidFill>
                  <a:srgbClr val="3E3F3E"/>
                </a:solidFill>
                <a:effectLst/>
                <a:latin typeface="Crimson Text"/>
              </a:rPr>
              <a:t>de </a:t>
            </a:r>
            <a:r>
              <a:rPr lang="it-IT" sz="3400" b="0" i="1" dirty="0" err="1">
                <a:solidFill>
                  <a:srgbClr val="3E3F3E"/>
                </a:solidFill>
                <a:effectLst/>
                <a:latin typeface="Crimson Text"/>
              </a:rPr>
              <a:t>ceteris</a:t>
            </a:r>
            <a:r>
              <a:rPr lang="it-IT" sz="3400" b="0" i="1" dirty="0">
                <a:solidFill>
                  <a:srgbClr val="3E3F3E"/>
                </a:solidFill>
                <a:effectLst/>
                <a:latin typeface="Crimson Text"/>
              </a:rPr>
              <a:t> </a:t>
            </a:r>
            <a:r>
              <a:rPr lang="it-IT" sz="3400" b="0" i="1" dirty="0" err="1">
                <a:solidFill>
                  <a:srgbClr val="3E3F3E"/>
                </a:solidFill>
                <a:effectLst/>
                <a:latin typeface="Crimson Text"/>
              </a:rPr>
              <a:t>vitiis</a:t>
            </a:r>
            <a:r>
              <a:rPr lang="it-IT" sz="3400" b="0" i="0" dirty="0">
                <a:solidFill>
                  <a:srgbClr val="3E3F3E"/>
                </a:solidFill>
                <a:effectLst/>
                <a:latin typeface="Crimson Text"/>
              </a:rPr>
              <a:t>, </a:t>
            </a:r>
            <a:r>
              <a:rPr lang="it-IT" sz="3400" b="0" i="1" dirty="0">
                <a:solidFill>
                  <a:srgbClr val="3E3F3E"/>
                </a:solidFill>
                <a:effectLst/>
                <a:latin typeface="Crimson Text"/>
              </a:rPr>
              <a:t>de metaplasmo</a:t>
            </a:r>
            <a:r>
              <a:rPr lang="it-IT" sz="3400" b="0" i="0" dirty="0">
                <a:solidFill>
                  <a:srgbClr val="3E3F3E"/>
                </a:solidFill>
                <a:effectLst/>
                <a:latin typeface="Crimson Text"/>
              </a:rPr>
              <a:t>, </a:t>
            </a:r>
            <a:r>
              <a:rPr lang="it-IT" sz="3400" b="0" i="1" dirty="0">
                <a:solidFill>
                  <a:srgbClr val="3E3F3E"/>
                </a:solidFill>
                <a:effectLst/>
                <a:latin typeface="Crimson Text"/>
              </a:rPr>
              <a:t>de </a:t>
            </a:r>
            <a:r>
              <a:rPr lang="it-IT" sz="3400" b="0" i="1" dirty="0" err="1">
                <a:solidFill>
                  <a:srgbClr val="3E3F3E"/>
                </a:solidFill>
                <a:effectLst/>
                <a:latin typeface="Crimson Text"/>
              </a:rPr>
              <a:t>schematibus</a:t>
            </a:r>
            <a:r>
              <a:rPr lang="it-IT" sz="3400" b="0" i="0" dirty="0">
                <a:solidFill>
                  <a:srgbClr val="3E3F3E"/>
                </a:solidFill>
                <a:effectLst/>
                <a:latin typeface="Crimson Text"/>
              </a:rPr>
              <a:t>, </a:t>
            </a:r>
            <a:r>
              <a:rPr lang="it-IT" sz="3400" b="0" i="1" dirty="0">
                <a:solidFill>
                  <a:srgbClr val="3E3F3E"/>
                </a:solidFill>
                <a:effectLst/>
                <a:latin typeface="Crimson Text"/>
              </a:rPr>
              <a:t>de </a:t>
            </a:r>
            <a:r>
              <a:rPr lang="it-IT" sz="3400" b="0" i="1" dirty="0" err="1">
                <a:solidFill>
                  <a:srgbClr val="3E3F3E"/>
                </a:solidFill>
                <a:effectLst/>
                <a:latin typeface="Crimson Text"/>
              </a:rPr>
              <a:t>tropis</a:t>
            </a:r>
            <a:r>
              <a:rPr lang="it-IT" sz="3400" dirty="0">
                <a:solidFill>
                  <a:srgbClr val="3E3F3E"/>
                </a:solidFill>
                <a:latin typeface="Crimson Text"/>
              </a:rPr>
              <a:t>»(</a:t>
            </a:r>
            <a:r>
              <a:rPr lang="it-IT" sz="3400" dirty="0">
                <a:solidFill>
                  <a:srgbClr val="3E3F3E"/>
                </a:solidFill>
                <a:latin typeface="Crimson Text"/>
                <a:hlinkClick r:id="rId2"/>
              </a:rPr>
              <a:t>https://www.treccani.it/enciclopedia/elio-donato_%28Enciclopedia-Italiana%29/</a:t>
            </a:r>
            <a:endParaRPr lang="it-IT" sz="3400" dirty="0">
              <a:solidFill>
                <a:srgbClr val="3E3F3E"/>
              </a:solidFill>
              <a:latin typeface="Crimson Text"/>
            </a:endParaRPr>
          </a:p>
          <a:p>
            <a:pPr marL="0" indent="0" algn="ctr">
              <a:buNone/>
            </a:pPr>
            <a:r>
              <a:rPr lang="it-IT" sz="3400" dirty="0">
                <a:solidFill>
                  <a:srgbClr val="3E3F3E"/>
                </a:solidFill>
                <a:latin typeface="Crimson Text"/>
              </a:rPr>
              <a:t> </a:t>
            </a:r>
            <a:r>
              <a:rPr lang="it-IT" sz="3400" b="1" dirty="0">
                <a:solidFill>
                  <a:srgbClr val="3E3F3E"/>
                </a:solidFill>
                <a:latin typeface="Crimson Text"/>
              </a:rPr>
              <a:t>e di </a:t>
            </a:r>
            <a:r>
              <a:rPr lang="it-IT" sz="3400" b="1" dirty="0" err="1"/>
              <a:t>Prisciano</a:t>
            </a:r>
            <a:r>
              <a:rPr lang="it-IT" sz="3400" b="1" dirty="0"/>
              <a:t> di Cesarea</a:t>
            </a:r>
          </a:p>
          <a:p>
            <a:pPr marL="0" indent="0" algn="ctr">
              <a:buNone/>
            </a:pPr>
            <a:r>
              <a:rPr lang="it-IT" sz="3400" dirty="0"/>
              <a:t> </a:t>
            </a:r>
            <a:r>
              <a:rPr lang="it-IT" sz="3400" i="1" dirty="0" err="1"/>
              <a:t>Institutiones</a:t>
            </a:r>
            <a:r>
              <a:rPr lang="it-IT" sz="3400" i="1" dirty="0"/>
              <a:t> </a:t>
            </a:r>
            <a:r>
              <a:rPr lang="it-IT" sz="3400" i="1" dirty="0" err="1"/>
              <a:t>grammaticae</a:t>
            </a:r>
            <a:r>
              <a:rPr lang="it-IT" sz="3400" dirty="0"/>
              <a:t>, fine V sec., in diciotto libri di cui sedici di morfologia e due di sintassi.</a:t>
            </a:r>
            <a:endParaRPr lang="it-IT" sz="3400" i="1" dirty="0"/>
          </a:p>
          <a:p>
            <a:pPr marL="0" indent="0">
              <a:buNone/>
            </a:pPr>
            <a:endParaRPr lang="it-IT" dirty="0"/>
          </a:p>
        </p:txBody>
      </p:sp>
      <p:sp>
        <p:nvSpPr>
          <p:cNvPr id="4" name="Segnaposto piè di pagina 3">
            <a:extLst>
              <a:ext uri="{FF2B5EF4-FFF2-40B4-BE49-F238E27FC236}">
                <a16:creationId xmlns:a16="http://schemas.microsoft.com/office/drawing/2014/main" id="{920032D2-9927-42A1-8360-214B4CBC98E4}"/>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3FFCE70A-19BA-4B07-9CE3-46E4C1C76A5F}"/>
              </a:ext>
            </a:extLst>
          </p:cNvPr>
          <p:cNvSpPr>
            <a:spLocks noGrp="1"/>
          </p:cNvSpPr>
          <p:nvPr>
            <p:ph type="sldNum" sz="quarter" idx="12"/>
          </p:nvPr>
        </p:nvSpPr>
        <p:spPr/>
        <p:txBody>
          <a:bodyPr/>
          <a:lstStyle/>
          <a:p>
            <a:fld id="{E7A41E1B-4F70-4964-A407-84C68BE8251C}" type="slidenum">
              <a:rPr lang="it-IT" smtClean="0"/>
              <a:pPr/>
              <a:t>17</a:t>
            </a:fld>
            <a:endParaRPr lang="it-IT"/>
          </a:p>
        </p:txBody>
      </p:sp>
    </p:spTree>
    <p:extLst>
      <p:ext uri="{BB962C8B-B14F-4D97-AF65-F5344CB8AC3E}">
        <p14:creationId xmlns:p14="http://schemas.microsoft.com/office/powerpoint/2010/main" val="345667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930E2F-02EE-4D82-9525-2CFAB86028C0}"/>
              </a:ext>
            </a:extLst>
          </p:cNvPr>
          <p:cNvSpPr>
            <a:spLocks noGrp="1"/>
          </p:cNvSpPr>
          <p:nvPr>
            <p:ph type="title"/>
          </p:nvPr>
        </p:nvSpPr>
        <p:spPr/>
        <p:txBody>
          <a:bodyPr/>
          <a:lstStyle/>
          <a:p>
            <a:r>
              <a:rPr lang="it-IT" dirty="0"/>
              <a:t>La grammatica filosofica</a:t>
            </a:r>
          </a:p>
        </p:txBody>
      </p:sp>
      <p:sp>
        <p:nvSpPr>
          <p:cNvPr id="3" name="Segnaposto contenuto 2">
            <a:extLst>
              <a:ext uri="{FF2B5EF4-FFF2-40B4-BE49-F238E27FC236}">
                <a16:creationId xmlns:a16="http://schemas.microsoft.com/office/drawing/2014/main" id="{A698474F-8ADF-48C2-A260-AEE04363C0C9}"/>
              </a:ext>
            </a:extLst>
          </p:cNvPr>
          <p:cNvSpPr>
            <a:spLocks noGrp="1"/>
          </p:cNvSpPr>
          <p:nvPr>
            <p:ph idx="1"/>
          </p:nvPr>
        </p:nvSpPr>
        <p:spPr>
          <a:xfrm>
            <a:off x="934065" y="1417638"/>
            <a:ext cx="10972800" cy="4525963"/>
          </a:xfrm>
        </p:spPr>
        <p:txBody>
          <a:bodyPr>
            <a:normAutofit fontScale="92500"/>
          </a:bodyPr>
          <a:lstStyle/>
          <a:p>
            <a:pPr marL="0" indent="0" algn="just">
              <a:buNone/>
            </a:pPr>
            <a:r>
              <a:rPr lang="it-IT" dirty="0"/>
              <a:t> - La grammatica filosofica si propone di indagare le </a:t>
            </a:r>
            <a:r>
              <a:rPr lang="it-IT" b="1" dirty="0"/>
              <a:t>proprietà semantiche e sintattiche</a:t>
            </a:r>
            <a:r>
              <a:rPr lang="it-IT" dirty="0"/>
              <a:t> più generali del linguaggio, mirando alla costruzione di una teoria linguistica generale. La sua attività è maggiormente vicina alla logica» (Feltrin, cit., p. 164).</a:t>
            </a:r>
          </a:p>
          <a:p>
            <a:pPr marL="0" indent="0" algn="just">
              <a:buNone/>
            </a:pPr>
            <a:r>
              <a:rPr lang="it-IT" dirty="0"/>
              <a:t>Malgrado l’elevato grado di tecnicità dei manuali suddetti, la </a:t>
            </a:r>
            <a:r>
              <a:rPr lang="it-IT" b="1" dirty="0"/>
              <a:t>grammatica</a:t>
            </a:r>
            <a:r>
              <a:rPr lang="it-IT" dirty="0"/>
              <a:t> si studia sempre</a:t>
            </a:r>
            <a:r>
              <a:rPr lang="it-IT" i="1" dirty="0"/>
              <a:t> in re</a:t>
            </a:r>
            <a:r>
              <a:rPr lang="it-IT" dirty="0"/>
              <a:t>, cioè associata alla </a:t>
            </a:r>
            <a:r>
              <a:rPr lang="it-IT" b="1" dirty="0"/>
              <a:t>letteratura</a:t>
            </a:r>
            <a:r>
              <a:rPr lang="it-IT" dirty="0"/>
              <a:t> – Cicerone, Virgilio, Ovidio, gli enciclopedisti latini  –  per comprendere ciò di cui essa è grammatica. Essa diviene pertanto anche un approccio al discorso letterario e, in taluni casi, retorico.</a:t>
            </a:r>
          </a:p>
        </p:txBody>
      </p:sp>
      <p:sp>
        <p:nvSpPr>
          <p:cNvPr id="4" name="Segnaposto piè di pagina 3">
            <a:extLst>
              <a:ext uri="{FF2B5EF4-FFF2-40B4-BE49-F238E27FC236}">
                <a16:creationId xmlns:a16="http://schemas.microsoft.com/office/drawing/2014/main" id="{8DED4723-C1D7-4B66-AC7F-FE60941B02CE}"/>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FA0A8695-73EA-465E-999F-5603EB38FEA3}"/>
              </a:ext>
            </a:extLst>
          </p:cNvPr>
          <p:cNvSpPr>
            <a:spLocks noGrp="1"/>
          </p:cNvSpPr>
          <p:nvPr>
            <p:ph type="sldNum" sz="quarter" idx="12"/>
          </p:nvPr>
        </p:nvSpPr>
        <p:spPr/>
        <p:txBody>
          <a:bodyPr/>
          <a:lstStyle/>
          <a:p>
            <a:fld id="{E7A41E1B-4F70-4964-A407-84C68BE8251C}" type="slidenum">
              <a:rPr lang="it-IT" smtClean="0"/>
              <a:pPr/>
              <a:t>18</a:t>
            </a:fld>
            <a:endParaRPr lang="it-IT"/>
          </a:p>
        </p:txBody>
      </p:sp>
    </p:spTree>
    <p:extLst>
      <p:ext uri="{BB962C8B-B14F-4D97-AF65-F5344CB8AC3E}">
        <p14:creationId xmlns:p14="http://schemas.microsoft.com/office/powerpoint/2010/main" val="962159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64BE1D-9B93-40FE-885E-62623FCB74CD}"/>
              </a:ext>
            </a:extLst>
          </p:cNvPr>
          <p:cNvSpPr>
            <a:spLocks noGrp="1"/>
          </p:cNvSpPr>
          <p:nvPr>
            <p:ph type="title"/>
          </p:nvPr>
        </p:nvSpPr>
        <p:spPr/>
        <p:txBody>
          <a:bodyPr>
            <a:normAutofit fontScale="90000"/>
          </a:bodyPr>
          <a:lstStyle/>
          <a:p>
            <a:r>
              <a:rPr lang="it-IT" dirty="0"/>
              <a:t>Premessa per la comprensione della retorica.</a:t>
            </a:r>
            <a:br>
              <a:rPr lang="it-IT" dirty="0"/>
            </a:br>
            <a:r>
              <a:rPr lang="it-IT" dirty="0"/>
              <a:t>L’ARGOMENTO</a:t>
            </a:r>
          </a:p>
        </p:txBody>
      </p:sp>
      <p:sp>
        <p:nvSpPr>
          <p:cNvPr id="3" name="Segnaposto contenuto 2">
            <a:extLst>
              <a:ext uri="{FF2B5EF4-FFF2-40B4-BE49-F238E27FC236}">
                <a16:creationId xmlns:a16="http://schemas.microsoft.com/office/drawing/2014/main" id="{EDA08F98-671A-4493-AF73-86570EDE519E}"/>
              </a:ext>
            </a:extLst>
          </p:cNvPr>
          <p:cNvSpPr>
            <a:spLocks noGrp="1"/>
          </p:cNvSpPr>
          <p:nvPr>
            <p:ph idx="1"/>
          </p:nvPr>
        </p:nvSpPr>
        <p:spPr/>
        <p:txBody>
          <a:bodyPr>
            <a:normAutofit fontScale="77500" lnSpcReduction="20000"/>
          </a:bodyPr>
          <a:lstStyle/>
          <a:p>
            <a:pPr marL="0" indent="0" algn="just">
              <a:buNone/>
            </a:pPr>
            <a:r>
              <a:rPr lang="it-IT" dirty="0"/>
              <a:t>Che cosa è un </a:t>
            </a:r>
            <a:r>
              <a:rPr lang="it-IT" i="1" dirty="0"/>
              <a:t>argomento</a:t>
            </a:r>
            <a:r>
              <a:rPr lang="it-IT" dirty="0"/>
              <a:t>: le molteplici definizioni che ne sono state date dal medioevo alla contemporaneità ruotano attorno al medesimo nucleo concettuale (di matrice platonico-aristotelica): giustificare una o più proposizioni con altre proposizioni:</a:t>
            </a:r>
          </a:p>
          <a:p>
            <a:pPr marL="0" indent="0" algn="just">
              <a:buNone/>
            </a:pPr>
            <a:r>
              <a:rPr lang="it-IT" b="1" dirty="0"/>
              <a:t>Tommaso</a:t>
            </a:r>
            <a:r>
              <a:rPr lang="it-IT" dirty="0"/>
              <a:t>: «Argomento è ciò che convince la mente ad assentire a qualcosa»;</a:t>
            </a:r>
          </a:p>
          <a:p>
            <a:pPr marL="0" indent="0" algn="just">
              <a:buNone/>
            </a:pPr>
            <a:r>
              <a:rPr lang="it-IT" b="1" dirty="0"/>
              <a:t>Pietro Ispano </a:t>
            </a:r>
            <a:r>
              <a:rPr lang="it-IT" dirty="0"/>
              <a:t>(da Cicerone): «Argomento è una ragione che fa fede in una cosa dubbia»;</a:t>
            </a:r>
          </a:p>
          <a:p>
            <a:pPr marL="0" indent="0" algn="just">
              <a:buNone/>
            </a:pPr>
            <a:r>
              <a:rPr lang="it-IT" b="1" dirty="0"/>
              <a:t>N. Abbagnano</a:t>
            </a:r>
            <a:r>
              <a:rPr lang="it-IT" dirty="0"/>
              <a:t>: «Argomento è qualsiasi ragione, prova, dimostrazione, indizio, motivo che sia adatto a captare l’assenso e a indurre persuasione o convinzione»;</a:t>
            </a:r>
          </a:p>
          <a:p>
            <a:pPr marL="0" indent="0" algn="ctr">
              <a:buNone/>
            </a:pPr>
            <a:r>
              <a:rPr lang="it-IT" sz="3100" dirty="0"/>
              <a:t>(</a:t>
            </a:r>
            <a:r>
              <a:rPr lang="it-IT" sz="3100" dirty="0" err="1"/>
              <a:t>s.v.</a:t>
            </a:r>
            <a:r>
              <a:rPr lang="it-IT" sz="3100" dirty="0"/>
              <a:t> </a:t>
            </a:r>
            <a:r>
              <a:rPr lang="it-IT" sz="3100" i="1" dirty="0"/>
              <a:t>Argomento</a:t>
            </a:r>
            <a:r>
              <a:rPr lang="it-IT" sz="3100" dirty="0"/>
              <a:t> in N. Abbagnano, </a:t>
            </a:r>
            <a:r>
              <a:rPr lang="it-IT" sz="3100" i="1" dirty="0"/>
              <a:t>Dizionario di filosofia</a:t>
            </a:r>
            <a:r>
              <a:rPr lang="it-IT" sz="3100" dirty="0"/>
              <a:t>, Tea, Milano 1993)</a:t>
            </a:r>
          </a:p>
          <a:p>
            <a:pPr marL="0" indent="0" algn="just">
              <a:buNone/>
            </a:pPr>
            <a:r>
              <a:rPr lang="it-IT" b="1" dirty="0"/>
              <a:t>O. </a:t>
            </a:r>
            <a:r>
              <a:rPr lang="it-IT" b="1" dirty="0" err="1"/>
              <a:t>Reboul</a:t>
            </a:r>
            <a:r>
              <a:rPr lang="it-IT" dirty="0"/>
              <a:t>: «Argomento è una proposizione destinata a farne ammettere un’altra» (</a:t>
            </a:r>
            <a:r>
              <a:rPr lang="it-IT" i="1" dirty="0"/>
              <a:t>La retorica</a:t>
            </a:r>
            <a:r>
              <a:rPr lang="it-IT" dirty="0"/>
              <a:t>, </a:t>
            </a:r>
            <a:r>
              <a:rPr lang="it-IT" dirty="0" err="1"/>
              <a:t>tr</a:t>
            </a:r>
            <a:r>
              <a:rPr lang="it-IT" dirty="0"/>
              <a:t>. </a:t>
            </a:r>
            <a:r>
              <a:rPr lang="it-IT" dirty="0" err="1"/>
              <a:t>it</a:t>
            </a:r>
            <a:r>
              <a:rPr lang="it-IT" dirty="0"/>
              <a:t>.,  Il castoro, Milano 2004, p. 56).</a:t>
            </a:r>
          </a:p>
        </p:txBody>
      </p:sp>
      <p:sp>
        <p:nvSpPr>
          <p:cNvPr id="4" name="Segnaposto piè di pagina 3">
            <a:extLst>
              <a:ext uri="{FF2B5EF4-FFF2-40B4-BE49-F238E27FC236}">
                <a16:creationId xmlns:a16="http://schemas.microsoft.com/office/drawing/2014/main" id="{A01291DE-80F0-4DCF-B0D8-9FAB3A388EC5}"/>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FD47B849-2C6D-4975-B8AB-4DB176CF754B}"/>
              </a:ext>
            </a:extLst>
          </p:cNvPr>
          <p:cNvSpPr>
            <a:spLocks noGrp="1"/>
          </p:cNvSpPr>
          <p:nvPr>
            <p:ph type="sldNum" sz="quarter" idx="12"/>
          </p:nvPr>
        </p:nvSpPr>
        <p:spPr/>
        <p:txBody>
          <a:bodyPr/>
          <a:lstStyle/>
          <a:p>
            <a:fld id="{E7A41E1B-4F70-4964-A407-84C68BE8251C}" type="slidenum">
              <a:rPr lang="it-IT" smtClean="0"/>
              <a:pPr/>
              <a:t>19</a:t>
            </a:fld>
            <a:endParaRPr lang="it-IT"/>
          </a:p>
        </p:txBody>
      </p:sp>
    </p:spTree>
    <p:extLst>
      <p:ext uri="{BB962C8B-B14F-4D97-AF65-F5344CB8AC3E}">
        <p14:creationId xmlns:p14="http://schemas.microsoft.com/office/powerpoint/2010/main" val="42413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6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cultura nell’alto medioevo</a:t>
            </a:r>
          </a:p>
        </p:txBody>
      </p:sp>
      <p:sp>
        <p:nvSpPr>
          <p:cNvPr id="3" name="Segnaposto contenuto 2"/>
          <p:cNvSpPr>
            <a:spLocks noGrp="1"/>
          </p:cNvSpPr>
          <p:nvPr>
            <p:ph idx="1"/>
          </p:nvPr>
        </p:nvSpPr>
        <p:spPr/>
        <p:txBody>
          <a:bodyPr>
            <a:normAutofit/>
          </a:bodyPr>
          <a:lstStyle/>
          <a:p>
            <a:pPr marL="0" indent="0" algn="just">
              <a:buNone/>
            </a:pPr>
            <a:r>
              <a:rPr lang="it-IT" dirty="0"/>
              <a:t>La cultura altomedievale si limita, all’inizio, all’opera di conservazione e ricopiatura di testi dell’antichità greco-latina ad  opera dei monaci e del personale ecclesiastico, custode della tradizione culturale d’occidente. </a:t>
            </a:r>
          </a:p>
          <a:p>
            <a:pPr marL="0" indent="0" algn="just">
              <a:buNone/>
            </a:pPr>
            <a:r>
              <a:rPr lang="it-IT" dirty="0"/>
              <a:t>Dal IX secolo si assiste alla cosiddetta </a:t>
            </a:r>
            <a:r>
              <a:rPr lang="it-IT" b="1" dirty="0"/>
              <a:t>rinascenza carolingia</a:t>
            </a:r>
            <a:r>
              <a:rPr lang="it-IT" dirty="0"/>
              <a:t>, in occasione della nascita del Sacro Romano Impero di Carlo Magno e dei suoi successori</a:t>
            </a:r>
            <a:r>
              <a:rPr lang="it-IT" b="1" dirty="0"/>
              <a:t>, </a:t>
            </a:r>
            <a:r>
              <a:rPr lang="it-IT" dirty="0"/>
              <a:t>e al fiorire della </a:t>
            </a:r>
            <a:r>
              <a:rPr lang="it-IT" b="1" dirty="0"/>
              <a:t>scuola palatina</a:t>
            </a:r>
            <a:r>
              <a:rPr lang="it-IT" dirty="0"/>
              <a:t>, alla corte dell’imperatore, il cui protagonista è Alcuino di York.</a:t>
            </a:r>
          </a:p>
        </p:txBody>
      </p:sp>
      <p:sp>
        <p:nvSpPr>
          <p:cNvPr id="4" name="Segnaposto piè di pagina 3"/>
          <p:cNvSpPr>
            <a:spLocks noGrp="1"/>
          </p:cNvSpPr>
          <p:nvPr>
            <p:ph type="ftr" sz="quarter" idx="11"/>
          </p:nvPr>
        </p:nvSpPr>
        <p:spPr/>
        <p:txBody>
          <a:bodyPr/>
          <a:lstStyle/>
          <a:p>
            <a:r>
              <a:rPr lang="it-IT">
                <a:solidFill>
                  <a:prstClr val="black">
                    <a:tint val="75000"/>
                  </a:prstClr>
                </a:solidFill>
                <a:latin typeface="Calibri"/>
              </a:rPr>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a:solidFill>
                  <a:prstClr val="black">
                    <a:tint val="75000"/>
                  </a:prstClr>
                </a:solidFill>
                <a:latin typeface="Calibri"/>
              </a:rPr>
              <a:pPr/>
              <a:t>2</a:t>
            </a:fld>
            <a:endParaRPr lang="it-IT">
              <a:solidFill>
                <a:prstClr val="black">
                  <a:tint val="75000"/>
                </a:prstClr>
              </a:solidFill>
              <a:latin typeface="Calibri"/>
            </a:endParaRPr>
          </a:p>
        </p:txBody>
      </p:sp>
    </p:spTree>
    <p:extLst>
      <p:ext uri="{BB962C8B-B14F-4D97-AF65-F5344CB8AC3E}">
        <p14:creationId xmlns:p14="http://schemas.microsoft.com/office/powerpoint/2010/main" val="348154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437BB9-5933-49F6-9ACE-222875EB4490}"/>
              </a:ext>
            </a:extLst>
          </p:cNvPr>
          <p:cNvSpPr>
            <a:spLocks noGrp="1"/>
          </p:cNvSpPr>
          <p:nvPr>
            <p:ph type="title"/>
          </p:nvPr>
        </p:nvSpPr>
        <p:spPr/>
        <p:txBody>
          <a:bodyPr/>
          <a:lstStyle/>
          <a:p>
            <a:r>
              <a:rPr lang="it-IT" dirty="0"/>
              <a:t>Tipi di argomento</a:t>
            </a:r>
          </a:p>
        </p:txBody>
      </p:sp>
      <p:sp>
        <p:nvSpPr>
          <p:cNvPr id="3" name="Segnaposto contenuto 2">
            <a:extLst>
              <a:ext uri="{FF2B5EF4-FFF2-40B4-BE49-F238E27FC236}">
                <a16:creationId xmlns:a16="http://schemas.microsoft.com/office/drawing/2014/main" id="{63AA6AFE-DB68-4FA6-80A0-694ABB790F01}"/>
              </a:ext>
            </a:extLst>
          </p:cNvPr>
          <p:cNvSpPr>
            <a:spLocks noGrp="1"/>
          </p:cNvSpPr>
          <p:nvPr>
            <p:ph idx="1"/>
          </p:nvPr>
        </p:nvSpPr>
        <p:spPr>
          <a:xfrm>
            <a:off x="609600" y="1417638"/>
            <a:ext cx="10972800" cy="5022491"/>
          </a:xfrm>
        </p:spPr>
        <p:txBody>
          <a:bodyPr>
            <a:noAutofit/>
          </a:bodyPr>
          <a:lstStyle/>
          <a:p>
            <a:pPr marL="0" indent="0" algn="just">
              <a:buNone/>
            </a:pPr>
            <a:r>
              <a:rPr lang="it-IT" dirty="0"/>
              <a:t>Logicamente argomentare può comportare:</a:t>
            </a:r>
          </a:p>
          <a:p>
            <a:pPr marL="0" indent="0" algn="just">
              <a:buNone/>
            </a:pPr>
            <a:r>
              <a:rPr lang="it-IT" dirty="0"/>
              <a:t>1) Inserire una proposizione particolare come caso di una più generale che la giustifica: </a:t>
            </a:r>
            <a:r>
              <a:rPr lang="it-IT" b="1" dirty="0"/>
              <a:t>Tizio è intelligente </a:t>
            </a:r>
            <a:r>
              <a:rPr lang="it-IT" dirty="0"/>
              <a:t>perché ha risolto un problema difficile (implicito: tutti coloro che risolvono problemi difficili sono intelligenti e Tizio appartiene all’insieme di coloro che risolvono problemi difficili);</a:t>
            </a:r>
          </a:p>
          <a:p>
            <a:pPr marL="0" indent="0" algn="just">
              <a:buNone/>
            </a:pPr>
            <a:r>
              <a:rPr lang="it-IT" dirty="0"/>
              <a:t>2) Accostare a una proposizione generale una serie di proposizioni concernenti casi particolari che la giustificano: «</a:t>
            </a:r>
            <a:r>
              <a:rPr lang="it-IT" b="1" dirty="0"/>
              <a:t>I dolci sono gustosi </a:t>
            </a:r>
            <a:r>
              <a:rPr lang="it-IT" dirty="0"/>
              <a:t>perché il dolce X è gustoso, quello Y è gustoso, quello Z è gustoso etc.».</a:t>
            </a:r>
          </a:p>
        </p:txBody>
      </p:sp>
      <p:sp>
        <p:nvSpPr>
          <p:cNvPr id="4" name="Segnaposto piè di pagina 3">
            <a:extLst>
              <a:ext uri="{FF2B5EF4-FFF2-40B4-BE49-F238E27FC236}">
                <a16:creationId xmlns:a16="http://schemas.microsoft.com/office/drawing/2014/main" id="{3BEB3F78-8DDB-42FE-AF12-876C70ECD7EF}"/>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55539DEA-305C-4452-835D-A8E7ED00481F}"/>
              </a:ext>
            </a:extLst>
          </p:cNvPr>
          <p:cNvSpPr>
            <a:spLocks noGrp="1"/>
          </p:cNvSpPr>
          <p:nvPr>
            <p:ph type="sldNum" sz="quarter" idx="12"/>
          </p:nvPr>
        </p:nvSpPr>
        <p:spPr/>
        <p:txBody>
          <a:bodyPr/>
          <a:lstStyle/>
          <a:p>
            <a:fld id="{E7A41E1B-4F70-4964-A407-84C68BE8251C}" type="slidenum">
              <a:rPr lang="it-IT" smtClean="0"/>
              <a:pPr/>
              <a:t>20</a:t>
            </a:fld>
            <a:endParaRPr lang="it-IT"/>
          </a:p>
        </p:txBody>
      </p:sp>
    </p:spTree>
    <p:extLst>
      <p:ext uri="{BB962C8B-B14F-4D97-AF65-F5344CB8AC3E}">
        <p14:creationId xmlns:p14="http://schemas.microsoft.com/office/powerpoint/2010/main" val="294037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22F62D-4967-4D1E-9060-D84FFD06EC34}"/>
              </a:ext>
            </a:extLst>
          </p:cNvPr>
          <p:cNvSpPr>
            <a:spLocks noGrp="1"/>
          </p:cNvSpPr>
          <p:nvPr>
            <p:ph type="title"/>
          </p:nvPr>
        </p:nvSpPr>
        <p:spPr/>
        <p:txBody>
          <a:bodyPr/>
          <a:lstStyle/>
          <a:p>
            <a:r>
              <a:rPr lang="it-IT" dirty="0"/>
              <a:t>Validità degli argomenti</a:t>
            </a:r>
          </a:p>
        </p:txBody>
      </p:sp>
      <p:sp>
        <p:nvSpPr>
          <p:cNvPr id="3" name="Segnaposto contenuto 2">
            <a:extLst>
              <a:ext uri="{FF2B5EF4-FFF2-40B4-BE49-F238E27FC236}">
                <a16:creationId xmlns:a16="http://schemas.microsoft.com/office/drawing/2014/main" id="{E1C2D712-6331-42C1-9C14-3D7E469D4247}"/>
              </a:ext>
            </a:extLst>
          </p:cNvPr>
          <p:cNvSpPr>
            <a:spLocks noGrp="1"/>
          </p:cNvSpPr>
          <p:nvPr>
            <p:ph idx="1"/>
          </p:nvPr>
        </p:nvSpPr>
        <p:spPr/>
        <p:txBody>
          <a:bodyPr>
            <a:normAutofit fontScale="70000" lnSpcReduction="20000"/>
          </a:bodyPr>
          <a:lstStyle/>
          <a:p>
            <a:pPr marL="0" indent="0" algn="just">
              <a:buNone/>
            </a:pPr>
            <a:r>
              <a:rPr lang="it-IT" sz="3200" dirty="0"/>
              <a:t>Gli argomenti possono enunciare contenuti </a:t>
            </a:r>
            <a:r>
              <a:rPr lang="it-IT" sz="3200" b="1" dirty="0"/>
              <a:t>probabili</a:t>
            </a:r>
            <a:r>
              <a:rPr lang="it-IT" sz="3200" dirty="0"/>
              <a:t>, possono riguardare elementi </a:t>
            </a:r>
            <a:r>
              <a:rPr lang="it-IT" sz="3200" b="1" dirty="0"/>
              <a:t>verisimili</a:t>
            </a:r>
            <a:r>
              <a:rPr lang="it-IT" sz="3200" dirty="0"/>
              <a:t>, oppure riguardare verità con elevato grado di </a:t>
            </a:r>
            <a:r>
              <a:rPr lang="it-IT" sz="3200" b="1" dirty="0"/>
              <a:t>certezza</a:t>
            </a:r>
            <a:r>
              <a:rPr lang="it-IT" sz="3200" dirty="0"/>
              <a:t>. </a:t>
            </a:r>
          </a:p>
          <a:p>
            <a:pPr marL="0" indent="0" algn="just">
              <a:buNone/>
            </a:pPr>
            <a:r>
              <a:rPr lang="it-IT" sz="3200" dirty="0"/>
              <a:t>Nel primo caso l’argomento sarà dialettico, nel secondo scientifico-dimostrativo. </a:t>
            </a:r>
          </a:p>
          <a:p>
            <a:pPr marL="0" indent="0" algn="just">
              <a:buNone/>
            </a:pPr>
            <a:r>
              <a:rPr lang="it-IT" sz="3200" b="1" dirty="0"/>
              <a:t>L’argomentazione</a:t>
            </a:r>
            <a:r>
              <a:rPr lang="it-IT" sz="3200" dirty="0"/>
              <a:t> è il ragionamento che connette gli argomenti con la proposizione da dimostrare o sostenere in un </a:t>
            </a:r>
            <a:r>
              <a:rPr lang="it-IT" sz="3200" i="1" dirty="0"/>
              <a:t>discorso</a:t>
            </a:r>
            <a:r>
              <a:rPr lang="it-IT" sz="3200" dirty="0"/>
              <a:t> che deve far risultare </a:t>
            </a:r>
            <a:r>
              <a:rPr lang="it-IT" dirty="0"/>
              <a:t>tale </a:t>
            </a:r>
            <a:r>
              <a:rPr lang="it-IT" sz="3200" dirty="0"/>
              <a:t>proposizione plausibile grazie agli argomenti stessi. Tradizionalmente è chiamato sillogismo (</a:t>
            </a:r>
            <a:r>
              <a:rPr lang="it-IT" sz="3200" dirty="0" err="1"/>
              <a:t>syn</a:t>
            </a:r>
            <a:r>
              <a:rPr lang="it-IT" sz="3200" dirty="0"/>
              <a:t> + logos = mettere insieme </a:t>
            </a:r>
            <a:r>
              <a:rPr lang="it-IT" dirty="0"/>
              <a:t>proposizioni/discorsi</a:t>
            </a:r>
            <a:r>
              <a:rPr lang="it-IT" sz="3200" dirty="0"/>
              <a:t>).</a:t>
            </a:r>
          </a:p>
          <a:p>
            <a:pPr marL="0" indent="0" algn="just">
              <a:buNone/>
            </a:pPr>
            <a:r>
              <a:rPr lang="it-IT" sz="3200" dirty="0"/>
              <a:t>Per es. </a:t>
            </a:r>
            <a:r>
              <a:rPr lang="it-IT" dirty="0"/>
              <a:t>la proposizione «I gatti sono animali eleganti» viene giustificata dall’argomento «I felini sono animali eleganti» unito all’argomento «I gatti sono felini», per generare il seguente discorso o sillogismo/argomentazione: «I felini sono animali eleganti, i gatti sono felini, dunque i gatti sono animali eleganti». Così la proposizione «I gatti sono animali eleganti» risulta argomentata.</a:t>
            </a:r>
            <a:endParaRPr lang="it-IT" sz="3200" dirty="0"/>
          </a:p>
          <a:p>
            <a:pPr marL="0" indent="0" algn="just">
              <a:buNone/>
            </a:pPr>
            <a:r>
              <a:rPr lang="it-IT" dirty="0"/>
              <a:t>Il campo della</a:t>
            </a:r>
            <a:r>
              <a:rPr lang="it-IT" sz="3200" dirty="0"/>
              <a:t> </a:t>
            </a:r>
            <a:r>
              <a:rPr lang="it-IT" sz="3200" b="1" dirty="0"/>
              <a:t>retorica</a:t>
            </a:r>
            <a:r>
              <a:rPr lang="it-IT" sz="3200" dirty="0"/>
              <a:t> tratta di argomenti </a:t>
            </a:r>
            <a:r>
              <a:rPr lang="it-IT" sz="3200" i="1" dirty="0"/>
              <a:t>solo verisimili </a:t>
            </a:r>
            <a:r>
              <a:rPr lang="it-IT" sz="3200" dirty="0"/>
              <a:t>ma aventi per natura un grado elevato di suggestione, di evocazione </a:t>
            </a:r>
            <a:r>
              <a:rPr lang="it-IT" sz="3200" b="1" dirty="0"/>
              <a:t>non solo </a:t>
            </a:r>
            <a:r>
              <a:rPr lang="it-IT" sz="3200" dirty="0"/>
              <a:t>razionale </a:t>
            </a:r>
            <a:r>
              <a:rPr lang="it-IT" sz="3200" b="1" dirty="0"/>
              <a:t>ma anche</a:t>
            </a:r>
            <a:r>
              <a:rPr lang="it-IT" sz="3200" dirty="0"/>
              <a:t> emotiva, tali da indurre più facilmente alla persuasione anche (ma non solo) per via extra-logica.</a:t>
            </a:r>
          </a:p>
          <a:p>
            <a:endParaRPr lang="it-IT" dirty="0"/>
          </a:p>
        </p:txBody>
      </p:sp>
      <p:sp>
        <p:nvSpPr>
          <p:cNvPr id="4" name="Segnaposto piè di pagina 3">
            <a:extLst>
              <a:ext uri="{FF2B5EF4-FFF2-40B4-BE49-F238E27FC236}">
                <a16:creationId xmlns:a16="http://schemas.microsoft.com/office/drawing/2014/main" id="{DD68AC49-10F3-40FC-8C65-E1AE3DEF0AFD}"/>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C205DD6B-BFDF-4ABF-BB7F-C40C1C2604DD}"/>
              </a:ext>
            </a:extLst>
          </p:cNvPr>
          <p:cNvSpPr>
            <a:spLocks noGrp="1"/>
          </p:cNvSpPr>
          <p:nvPr>
            <p:ph type="sldNum" sz="quarter" idx="12"/>
          </p:nvPr>
        </p:nvSpPr>
        <p:spPr/>
        <p:txBody>
          <a:bodyPr/>
          <a:lstStyle/>
          <a:p>
            <a:fld id="{E7A41E1B-4F70-4964-A407-84C68BE8251C}" type="slidenum">
              <a:rPr lang="it-IT" smtClean="0"/>
              <a:pPr/>
              <a:t>21</a:t>
            </a:fld>
            <a:endParaRPr lang="it-IT"/>
          </a:p>
        </p:txBody>
      </p:sp>
    </p:spTree>
    <p:extLst>
      <p:ext uri="{BB962C8B-B14F-4D97-AF65-F5344CB8AC3E}">
        <p14:creationId xmlns:p14="http://schemas.microsoft.com/office/powerpoint/2010/main" val="861929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392192-C8C9-466B-840F-BE295D8DCACA}"/>
              </a:ext>
            </a:extLst>
          </p:cNvPr>
          <p:cNvSpPr>
            <a:spLocks noGrp="1"/>
          </p:cNvSpPr>
          <p:nvPr>
            <p:ph type="title"/>
          </p:nvPr>
        </p:nvSpPr>
        <p:spPr/>
        <p:txBody>
          <a:bodyPr/>
          <a:lstStyle/>
          <a:p>
            <a:r>
              <a:rPr lang="it-IT" dirty="0"/>
              <a:t>La Retorica</a:t>
            </a:r>
          </a:p>
        </p:txBody>
      </p:sp>
      <p:sp>
        <p:nvSpPr>
          <p:cNvPr id="3" name="Segnaposto contenuto 2">
            <a:extLst>
              <a:ext uri="{FF2B5EF4-FFF2-40B4-BE49-F238E27FC236}">
                <a16:creationId xmlns:a16="http://schemas.microsoft.com/office/drawing/2014/main" id="{91F7B4C5-87FB-4E50-AD3A-418E0A525448}"/>
              </a:ext>
            </a:extLst>
          </p:cNvPr>
          <p:cNvSpPr>
            <a:spLocks noGrp="1"/>
          </p:cNvSpPr>
          <p:nvPr>
            <p:ph idx="1"/>
          </p:nvPr>
        </p:nvSpPr>
        <p:spPr/>
        <p:txBody>
          <a:bodyPr/>
          <a:lstStyle/>
          <a:p>
            <a:pPr marL="0" indent="0" algn="just">
              <a:buNone/>
            </a:pPr>
            <a:r>
              <a:rPr lang="it-IT" dirty="0"/>
              <a:t>«‘</a:t>
            </a:r>
            <a:r>
              <a:rPr lang="it-IT" b="1" dirty="0"/>
              <a:t>Definiamo retorica la facoltà di scoprire in ogni argomento ciò che è in grado di persuadere</a:t>
            </a:r>
            <a:r>
              <a:rPr lang="it-IT" dirty="0"/>
              <a:t>’ (Aristotele, </a:t>
            </a:r>
            <a:r>
              <a:rPr lang="it-IT" i="1" dirty="0"/>
              <a:t>Retorica</a:t>
            </a:r>
            <a:r>
              <a:rPr lang="it-IT" dirty="0"/>
              <a:t> 1355b). In essa è in gioco il </a:t>
            </a:r>
            <a:r>
              <a:rPr lang="it-IT" i="1" dirty="0"/>
              <a:t>consenso</a:t>
            </a:r>
            <a:r>
              <a:rPr lang="it-IT" dirty="0"/>
              <a:t> e non la verità. Tuttavia, pur presentando la retorica ancora come arte della persuasione, Aristotele la rivaluta, cessando di considerarla solo come artificio linguistico per suscitare emozioni e considerandola invece arte con la quale si persuade ricorrendo ad argomenti validi»  </a:t>
            </a:r>
            <a:r>
              <a:rPr lang="it-IT" sz="2400" dirty="0"/>
              <a:t>(G. </a:t>
            </a:r>
            <a:r>
              <a:rPr lang="it-IT" sz="2400" dirty="0" err="1"/>
              <a:t>Boniolo</a:t>
            </a:r>
            <a:r>
              <a:rPr lang="it-IT" sz="2400" dirty="0"/>
              <a:t>, P. Vidali, </a:t>
            </a:r>
            <a:r>
              <a:rPr lang="it-IT" sz="2400" i="1" dirty="0"/>
              <a:t>Strumenti per ragionare. Logica e teoria dell’argomentazione</a:t>
            </a:r>
            <a:r>
              <a:rPr lang="it-IT" sz="2400" dirty="0"/>
              <a:t>, Bruno Mondadori, Milan0 2011, p. 18).</a:t>
            </a:r>
          </a:p>
        </p:txBody>
      </p:sp>
      <p:sp>
        <p:nvSpPr>
          <p:cNvPr id="4" name="Segnaposto piè di pagina 3">
            <a:extLst>
              <a:ext uri="{FF2B5EF4-FFF2-40B4-BE49-F238E27FC236}">
                <a16:creationId xmlns:a16="http://schemas.microsoft.com/office/drawing/2014/main" id="{93D30964-C1CA-46C1-B827-5DA1491CEC5C}"/>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CBFA2554-6622-4116-A1CB-9EC737AA17FA}"/>
              </a:ext>
            </a:extLst>
          </p:cNvPr>
          <p:cNvSpPr>
            <a:spLocks noGrp="1"/>
          </p:cNvSpPr>
          <p:nvPr>
            <p:ph type="sldNum" sz="quarter" idx="12"/>
          </p:nvPr>
        </p:nvSpPr>
        <p:spPr/>
        <p:txBody>
          <a:bodyPr/>
          <a:lstStyle/>
          <a:p>
            <a:fld id="{E7A41E1B-4F70-4964-A407-84C68BE8251C}" type="slidenum">
              <a:rPr lang="it-IT" smtClean="0"/>
              <a:pPr/>
              <a:t>22</a:t>
            </a:fld>
            <a:endParaRPr lang="it-IT"/>
          </a:p>
        </p:txBody>
      </p:sp>
    </p:spTree>
    <p:extLst>
      <p:ext uri="{BB962C8B-B14F-4D97-AF65-F5344CB8AC3E}">
        <p14:creationId xmlns:p14="http://schemas.microsoft.com/office/powerpoint/2010/main" val="4289215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CCA941-FAB3-4EE8-B2B1-A9CF6DB583C9}"/>
              </a:ext>
            </a:extLst>
          </p:cNvPr>
          <p:cNvSpPr>
            <a:spLocks noGrp="1"/>
          </p:cNvSpPr>
          <p:nvPr>
            <p:ph type="title"/>
          </p:nvPr>
        </p:nvSpPr>
        <p:spPr>
          <a:xfrm>
            <a:off x="609600" y="274638"/>
            <a:ext cx="10972800" cy="1218882"/>
          </a:xfrm>
        </p:spPr>
        <p:txBody>
          <a:bodyPr>
            <a:noAutofit/>
          </a:bodyPr>
          <a:lstStyle/>
          <a:p>
            <a:r>
              <a:rPr lang="it-IT" sz="4800" dirty="0"/>
              <a:t>La persuasione</a:t>
            </a:r>
          </a:p>
        </p:txBody>
      </p:sp>
      <p:sp>
        <p:nvSpPr>
          <p:cNvPr id="3" name="Segnaposto contenuto 2">
            <a:extLst>
              <a:ext uri="{FF2B5EF4-FFF2-40B4-BE49-F238E27FC236}">
                <a16:creationId xmlns:a16="http://schemas.microsoft.com/office/drawing/2014/main" id="{B3CA5669-B5B9-48C8-B9E3-428E84B70EBD}"/>
              </a:ext>
            </a:extLst>
          </p:cNvPr>
          <p:cNvSpPr>
            <a:spLocks noGrp="1"/>
          </p:cNvSpPr>
          <p:nvPr>
            <p:ph idx="1"/>
          </p:nvPr>
        </p:nvSpPr>
        <p:spPr>
          <a:xfrm>
            <a:off x="609600" y="1493520"/>
            <a:ext cx="10972800" cy="4963795"/>
          </a:xfrm>
        </p:spPr>
        <p:txBody>
          <a:bodyPr>
            <a:noAutofit/>
          </a:bodyPr>
          <a:lstStyle/>
          <a:p>
            <a:pPr marL="0" indent="0" algn="just">
              <a:buNone/>
            </a:pPr>
            <a:r>
              <a:rPr lang="it-IT" sz="3300" dirty="0"/>
              <a:t>La </a:t>
            </a:r>
            <a:r>
              <a:rPr lang="it-IT" sz="3300" b="1" dirty="0"/>
              <a:t>persuasione</a:t>
            </a:r>
            <a:r>
              <a:rPr lang="it-IT" sz="3300" dirty="0"/>
              <a:t> è il fine della retorica. Per Aristotele è raggiunta con </a:t>
            </a:r>
            <a:r>
              <a:rPr lang="it-IT" sz="3300" b="1" dirty="0"/>
              <a:t>argomenti validi </a:t>
            </a:r>
            <a:r>
              <a:rPr lang="it-IT" sz="3300" dirty="0"/>
              <a:t>ma non partendo da premesse vere, bensì verisimili o accettate dal pubblico. Ciò accomuna nella visione aristotelica retorica e dialettica.</a:t>
            </a:r>
          </a:p>
          <a:p>
            <a:pPr marL="0" indent="0" algn="just">
              <a:buNone/>
            </a:pPr>
            <a:r>
              <a:rPr lang="it-IT" sz="3300" dirty="0"/>
              <a:t>«</a:t>
            </a:r>
            <a:r>
              <a:rPr lang="it-IT" sz="3300" i="1" dirty="0"/>
              <a:t>La differenza è che la dialettica usa argomenti solo di tipo razionale, mentre la retorica impiega elementi persuasivi estranei alla dialettica</a:t>
            </a:r>
            <a:r>
              <a:rPr lang="it-IT" sz="3300" dirty="0"/>
              <a:t>» (</a:t>
            </a:r>
            <a:r>
              <a:rPr lang="it-IT" sz="3300" i="1" dirty="0"/>
              <a:t>ibidem – </a:t>
            </a:r>
            <a:r>
              <a:rPr lang="it-IT" sz="3300" dirty="0"/>
              <a:t>per esempio la testimonianza di persone molto autorevoli e conosciute dall’uditorio; o l’uso di certe immagini che colpiscono la sfera emotiva etc.). </a:t>
            </a:r>
          </a:p>
        </p:txBody>
      </p:sp>
      <p:sp>
        <p:nvSpPr>
          <p:cNvPr id="4" name="Segnaposto piè di pagina 3">
            <a:extLst>
              <a:ext uri="{FF2B5EF4-FFF2-40B4-BE49-F238E27FC236}">
                <a16:creationId xmlns:a16="http://schemas.microsoft.com/office/drawing/2014/main" id="{65268917-5553-48EA-A6DB-D95D2515F9C6}"/>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6784654B-86D1-4C04-A16B-F247782CBB20}"/>
              </a:ext>
            </a:extLst>
          </p:cNvPr>
          <p:cNvSpPr>
            <a:spLocks noGrp="1"/>
          </p:cNvSpPr>
          <p:nvPr>
            <p:ph type="sldNum" sz="quarter" idx="12"/>
          </p:nvPr>
        </p:nvSpPr>
        <p:spPr/>
        <p:txBody>
          <a:bodyPr/>
          <a:lstStyle/>
          <a:p>
            <a:fld id="{E7A41E1B-4F70-4964-A407-84C68BE8251C}" type="slidenum">
              <a:rPr lang="it-IT" smtClean="0"/>
              <a:pPr/>
              <a:t>23</a:t>
            </a:fld>
            <a:endParaRPr lang="it-IT" dirty="0"/>
          </a:p>
        </p:txBody>
      </p:sp>
    </p:spTree>
    <p:extLst>
      <p:ext uri="{BB962C8B-B14F-4D97-AF65-F5344CB8AC3E}">
        <p14:creationId xmlns:p14="http://schemas.microsoft.com/office/powerpoint/2010/main" val="3852086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980AC-F16E-44A1-90FF-CB5680D4BCA3}"/>
              </a:ext>
            </a:extLst>
          </p:cNvPr>
          <p:cNvSpPr>
            <a:spLocks noGrp="1"/>
          </p:cNvSpPr>
          <p:nvPr>
            <p:ph type="title"/>
          </p:nvPr>
        </p:nvSpPr>
        <p:spPr/>
        <p:txBody>
          <a:bodyPr/>
          <a:lstStyle/>
          <a:p>
            <a:r>
              <a:rPr lang="it-IT" dirty="0"/>
              <a:t>La modalità del ragionamento retorico</a:t>
            </a:r>
          </a:p>
        </p:txBody>
      </p:sp>
      <p:sp>
        <p:nvSpPr>
          <p:cNvPr id="3" name="Segnaposto contenuto 2">
            <a:extLst>
              <a:ext uri="{FF2B5EF4-FFF2-40B4-BE49-F238E27FC236}">
                <a16:creationId xmlns:a16="http://schemas.microsoft.com/office/drawing/2014/main" id="{73B29EC9-DAB8-4C77-9BDA-1C02ECBE9FB7}"/>
              </a:ext>
            </a:extLst>
          </p:cNvPr>
          <p:cNvSpPr>
            <a:spLocks noGrp="1"/>
          </p:cNvSpPr>
          <p:nvPr>
            <p:ph idx="1"/>
          </p:nvPr>
        </p:nvSpPr>
        <p:spPr/>
        <p:txBody>
          <a:bodyPr>
            <a:normAutofit fontScale="77500" lnSpcReduction="20000"/>
          </a:bodyPr>
          <a:lstStyle/>
          <a:p>
            <a:pPr marL="0" indent="0" algn="just">
              <a:buNone/>
            </a:pPr>
            <a:r>
              <a:rPr lang="it-IT" b="1" dirty="0"/>
              <a:t>La retorica deve generare discorsi che colpiscono anche l’immaginazione e la sfera emotiva del pubblico, per questo è importante una certa brevità ed efficacia. Ciò comporta l’uso di una specifica modalità di ragionamento.</a:t>
            </a:r>
          </a:p>
          <a:p>
            <a:pPr marL="0" indent="0" algn="just">
              <a:buNone/>
            </a:pPr>
            <a:r>
              <a:rPr lang="it-IT" b="1" dirty="0"/>
              <a:t>Entimema</a:t>
            </a:r>
            <a:r>
              <a:rPr lang="it-IT" dirty="0"/>
              <a:t>: un ragionamento veloce che tace alcune premesse ritenendole ovvie e a rischio di diminuire brevità ed efficacia del discorso: </a:t>
            </a:r>
            <a:r>
              <a:rPr lang="it-IT" i="1" dirty="0"/>
              <a:t>Socrate è mortale, infatti tutti gli uomini lo sono </a:t>
            </a:r>
            <a:r>
              <a:rPr lang="it-IT" dirty="0"/>
              <a:t>al posto di </a:t>
            </a:r>
            <a:r>
              <a:rPr lang="it-IT" i="1" dirty="0"/>
              <a:t>Tutti gli uomini sono mortali, Socrate è uomo, Socrate è mortale. </a:t>
            </a:r>
            <a:r>
              <a:rPr lang="it-IT" dirty="0"/>
              <a:t>L’entimema è la forma abbreviata del ragionamento deduttivo che va dal generale al particolare;</a:t>
            </a:r>
          </a:p>
          <a:p>
            <a:pPr marL="0" indent="0" algn="just">
              <a:buNone/>
            </a:pPr>
            <a:r>
              <a:rPr lang="it-IT" b="1" dirty="0"/>
              <a:t>Esempio</a:t>
            </a:r>
            <a:r>
              <a:rPr lang="it-IT" dirty="0"/>
              <a:t>: un ragionamento veloce che associa a una proposizione generale una sola o un piccolo numero di proposizioni particolari per giustificarla: </a:t>
            </a:r>
            <a:r>
              <a:rPr lang="it-IT" i="1" dirty="0"/>
              <a:t>Le automobili italiane sono di gran qualità, si vedano ad esempio le Ferrari </a:t>
            </a:r>
            <a:r>
              <a:rPr lang="it-IT" dirty="0"/>
              <a:t>al posto di </a:t>
            </a:r>
            <a:r>
              <a:rPr lang="it-IT" i="1" dirty="0"/>
              <a:t>Le Ferrari, le Lamborghini, le Alfa Romeo sono italiane e sono ottime automobili e anche le Fiat, pur rivolte a un pubblico meno abbiente hanno un ottimo rapporto qualità prezzo, pertanto bisogna concludere che le automobili italiane sono di gran qualità</a:t>
            </a:r>
            <a:r>
              <a:rPr lang="it-IT" dirty="0"/>
              <a:t>. </a:t>
            </a:r>
          </a:p>
        </p:txBody>
      </p:sp>
      <p:sp>
        <p:nvSpPr>
          <p:cNvPr id="4" name="Segnaposto piè di pagina 3">
            <a:extLst>
              <a:ext uri="{FF2B5EF4-FFF2-40B4-BE49-F238E27FC236}">
                <a16:creationId xmlns:a16="http://schemas.microsoft.com/office/drawing/2014/main" id="{A47C5E63-EB2F-4AE7-9A3F-6BDFA93683BE}"/>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FB6AC683-C648-42AF-A9BB-18CD7F09D655}"/>
              </a:ext>
            </a:extLst>
          </p:cNvPr>
          <p:cNvSpPr>
            <a:spLocks noGrp="1"/>
          </p:cNvSpPr>
          <p:nvPr>
            <p:ph type="sldNum" sz="quarter" idx="12"/>
          </p:nvPr>
        </p:nvSpPr>
        <p:spPr/>
        <p:txBody>
          <a:bodyPr/>
          <a:lstStyle/>
          <a:p>
            <a:fld id="{E7A41E1B-4F70-4964-A407-84C68BE8251C}" type="slidenum">
              <a:rPr lang="it-IT" smtClean="0"/>
              <a:pPr/>
              <a:t>24</a:t>
            </a:fld>
            <a:endParaRPr lang="it-IT"/>
          </a:p>
        </p:txBody>
      </p:sp>
    </p:spTree>
    <p:extLst>
      <p:ext uri="{BB962C8B-B14F-4D97-AF65-F5344CB8AC3E}">
        <p14:creationId xmlns:p14="http://schemas.microsoft.com/office/powerpoint/2010/main" val="3902753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EA9DC-F868-4B29-943D-D793FE239AF1}"/>
              </a:ext>
            </a:extLst>
          </p:cNvPr>
          <p:cNvSpPr>
            <a:spLocks noGrp="1"/>
          </p:cNvSpPr>
          <p:nvPr>
            <p:ph type="title"/>
          </p:nvPr>
        </p:nvSpPr>
        <p:spPr/>
        <p:txBody>
          <a:bodyPr/>
          <a:lstStyle/>
          <a:p>
            <a:r>
              <a:rPr lang="it-IT" dirty="0"/>
              <a:t>Retorica nel Medioevo</a:t>
            </a:r>
          </a:p>
        </p:txBody>
      </p:sp>
      <p:sp>
        <p:nvSpPr>
          <p:cNvPr id="3" name="Segnaposto contenuto 2">
            <a:extLst>
              <a:ext uri="{FF2B5EF4-FFF2-40B4-BE49-F238E27FC236}">
                <a16:creationId xmlns:a16="http://schemas.microsoft.com/office/drawing/2014/main" id="{CE10862A-262A-4430-9CB3-9CE4270936C1}"/>
              </a:ext>
            </a:extLst>
          </p:cNvPr>
          <p:cNvSpPr>
            <a:spLocks noGrp="1"/>
          </p:cNvSpPr>
          <p:nvPr>
            <p:ph idx="1"/>
          </p:nvPr>
        </p:nvSpPr>
        <p:spPr/>
        <p:txBody>
          <a:bodyPr>
            <a:normAutofit fontScale="85000" lnSpcReduction="20000"/>
          </a:bodyPr>
          <a:lstStyle/>
          <a:p>
            <a:pPr marL="0" indent="0" algn="just">
              <a:buNone/>
            </a:pPr>
            <a:r>
              <a:rPr lang="it-IT" sz="3200" dirty="0"/>
              <a:t>Nel Medioevo per </a:t>
            </a:r>
            <a:r>
              <a:rPr lang="it-IT" sz="3200" b="1" dirty="0"/>
              <a:t>Giovanni di Salisbury </a:t>
            </a:r>
            <a:r>
              <a:rPr lang="it-IT" dirty="0"/>
              <a:t>(1120-1180)</a:t>
            </a:r>
            <a:r>
              <a:rPr lang="it-IT" sz="3200" b="1" dirty="0"/>
              <a:t> </a:t>
            </a:r>
            <a:r>
              <a:rPr lang="it-IT" sz="3200" dirty="0"/>
              <a:t>«mentre il campo della logica è la rigorosa dimostrazione, la dialettica vicina alla retorica, si muove nell’ambito degli </a:t>
            </a:r>
            <a:r>
              <a:rPr lang="it-IT" sz="3200" b="1" dirty="0"/>
              <a:t>argomenti possibili</a:t>
            </a:r>
            <a:r>
              <a:rPr lang="it-IT" sz="3200" dirty="0"/>
              <a:t>, che paiono </a:t>
            </a:r>
            <a:r>
              <a:rPr lang="it-IT" sz="3200" b="1" dirty="0"/>
              <a:t>convincenti</a:t>
            </a:r>
            <a:r>
              <a:rPr lang="it-IT" sz="3200" dirty="0"/>
              <a:t> o a tutti o ai più, o ai saggi […]. </a:t>
            </a:r>
          </a:p>
          <a:p>
            <a:pPr marL="0" indent="0" algn="just">
              <a:buNone/>
            </a:pPr>
            <a:r>
              <a:rPr lang="it-IT" sz="3200" dirty="0"/>
              <a:t>Ma Giovanni va oltre: </a:t>
            </a:r>
            <a:r>
              <a:rPr lang="it-IT" dirty="0"/>
              <a:t>quando</a:t>
            </a:r>
            <a:r>
              <a:rPr lang="it-IT" sz="3200" dirty="0"/>
              <a:t> distingue la dialettica dalla retorica (‘</a:t>
            </a:r>
            <a:r>
              <a:rPr lang="it-IT" sz="3200" i="1" dirty="0" err="1"/>
              <a:t>dialecticus</a:t>
            </a:r>
            <a:r>
              <a:rPr lang="it-IT" sz="3200" i="1" dirty="0"/>
              <a:t> et orator, persuadere </a:t>
            </a:r>
            <a:r>
              <a:rPr lang="it-IT" sz="3200" i="1" dirty="0" err="1"/>
              <a:t>nitentes</a:t>
            </a:r>
            <a:r>
              <a:rPr lang="it-IT" sz="3200" i="1" dirty="0"/>
              <a:t>, alter </a:t>
            </a:r>
            <a:r>
              <a:rPr lang="it-IT" sz="3200" i="1" dirty="0" err="1"/>
              <a:t>adversario</a:t>
            </a:r>
            <a:r>
              <a:rPr lang="it-IT" sz="3200" i="1" dirty="0"/>
              <a:t>, alter </a:t>
            </a:r>
            <a:r>
              <a:rPr lang="it-IT" sz="3200" i="1" dirty="0" err="1"/>
              <a:t>iudici</a:t>
            </a:r>
            <a:r>
              <a:rPr lang="it-IT" sz="3200" dirty="0"/>
              <a:t>’: </a:t>
            </a:r>
            <a:r>
              <a:rPr lang="it-IT" dirty="0"/>
              <a:t>i</a:t>
            </a:r>
            <a:r>
              <a:rPr lang="it-IT" sz="3200" dirty="0"/>
              <a:t>l dialettico e l’oratore sono coloro che si sforzano di persuadere, l’uno l’avversario, l’altro il giudice) soggiunge che ai dialettici non della verità importa, ma solo della </a:t>
            </a:r>
            <a:r>
              <a:rPr lang="it-IT" sz="3200" b="1" dirty="0"/>
              <a:t>capacità persuasiva delle argomentazioni</a:t>
            </a:r>
            <a:r>
              <a:rPr lang="it-IT" sz="3200" dirty="0"/>
              <a:t>» </a:t>
            </a:r>
            <a:r>
              <a:rPr lang="it-IT" sz="2800" dirty="0"/>
              <a:t>(E. Garin, </a:t>
            </a:r>
            <a:r>
              <a:rPr lang="it-IT" sz="2800" i="1" dirty="0"/>
              <a:t>La dialettica nel sec. XII ai principi dell’età moderna</a:t>
            </a:r>
            <a:r>
              <a:rPr lang="it-IT" sz="2800" dirty="0"/>
              <a:t>, «Rivista di filosofia» 2 (1958), pp. 228-253, qui p. p.234-235)</a:t>
            </a:r>
            <a:r>
              <a:rPr lang="it-IT" sz="3200" dirty="0"/>
              <a:t> riportando la dialettica nell’alveo di quell’attività spregiudicata che Platone aveva condannato nei sofisti, chiamandola però con il suo nome: retorica.</a:t>
            </a:r>
          </a:p>
          <a:p>
            <a:pPr marL="0" indent="0" algn="just">
              <a:buNone/>
            </a:pPr>
            <a:endParaRPr lang="it-IT" sz="3200" dirty="0"/>
          </a:p>
          <a:p>
            <a:pPr marL="0" indent="0">
              <a:buNone/>
            </a:pPr>
            <a:endParaRPr lang="it-IT" dirty="0"/>
          </a:p>
        </p:txBody>
      </p:sp>
      <p:sp>
        <p:nvSpPr>
          <p:cNvPr id="4" name="Segnaposto piè di pagina 3">
            <a:extLst>
              <a:ext uri="{FF2B5EF4-FFF2-40B4-BE49-F238E27FC236}">
                <a16:creationId xmlns:a16="http://schemas.microsoft.com/office/drawing/2014/main" id="{A13F6350-ED77-4B74-9F28-0537F22AF45D}"/>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A295F883-3B27-481A-B443-312672E98852}"/>
              </a:ext>
            </a:extLst>
          </p:cNvPr>
          <p:cNvSpPr>
            <a:spLocks noGrp="1"/>
          </p:cNvSpPr>
          <p:nvPr>
            <p:ph type="sldNum" sz="quarter" idx="12"/>
          </p:nvPr>
        </p:nvSpPr>
        <p:spPr/>
        <p:txBody>
          <a:bodyPr/>
          <a:lstStyle/>
          <a:p>
            <a:fld id="{E7A41E1B-4F70-4964-A407-84C68BE8251C}" type="slidenum">
              <a:rPr lang="it-IT" smtClean="0"/>
              <a:pPr/>
              <a:t>25</a:t>
            </a:fld>
            <a:endParaRPr lang="it-IT"/>
          </a:p>
        </p:txBody>
      </p:sp>
    </p:spTree>
    <p:extLst>
      <p:ext uri="{BB962C8B-B14F-4D97-AF65-F5344CB8AC3E}">
        <p14:creationId xmlns:p14="http://schemas.microsoft.com/office/powerpoint/2010/main" val="1100990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94A776-F461-48F1-9269-B9C05B4AED7D}"/>
              </a:ext>
            </a:extLst>
          </p:cNvPr>
          <p:cNvSpPr>
            <a:spLocks noGrp="1"/>
          </p:cNvSpPr>
          <p:nvPr>
            <p:ph type="title"/>
          </p:nvPr>
        </p:nvSpPr>
        <p:spPr/>
        <p:txBody>
          <a:bodyPr/>
          <a:lstStyle/>
          <a:p>
            <a:r>
              <a:rPr lang="it-IT" dirty="0"/>
              <a:t>Giovanni di Salisbury</a:t>
            </a:r>
          </a:p>
        </p:txBody>
      </p:sp>
      <p:sp>
        <p:nvSpPr>
          <p:cNvPr id="3" name="Segnaposto contenuto 2">
            <a:extLst>
              <a:ext uri="{FF2B5EF4-FFF2-40B4-BE49-F238E27FC236}">
                <a16:creationId xmlns:a16="http://schemas.microsoft.com/office/drawing/2014/main" id="{B81AE143-A890-4B10-AD2B-F5B5D34FC456}"/>
              </a:ext>
            </a:extLst>
          </p:cNvPr>
          <p:cNvSpPr>
            <a:spLocks noGrp="1"/>
          </p:cNvSpPr>
          <p:nvPr>
            <p:ph idx="1"/>
          </p:nvPr>
        </p:nvSpPr>
        <p:spPr/>
        <p:txBody>
          <a:bodyPr>
            <a:normAutofit fontScale="55000" lnSpcReduction="20000"/>
          </a:bodyPr>
          <a:lstStyle/>
          <a:p>
            <a:pPr marL="0" indent="0" algn="just">
              <a:buNone/>
            </a:pPr>
            <a:r>
              <a:rPr lang="it-IT" sz="4500" dirty="0"/>
              <a:t>Insomma, secondo Giovanni, tra le due discipline la differenza sarebbe solo nel</a:t>
            </a:r>
            <a:r>
              <a:rPr lang="it-IT" sz="4500" b="1" dirty="0"/>
              <a:t> tipo di pubblico </a:t>
            </a:r>
            <a:r>
              <a:rPr lang="it-IT" sz="4500" dirty="0"/>
              <a:t>al quale il discorso è rivolto (l’avversario o il giudice nei tribunali) </a:t>
            </a:r>
          </a:p>
          <a:p>
            <a:pPr marL="0" indent="0" algn="ctr">
              <a:buNone/>
            </a:pPr>
            <a:r>
              <a:rPr lang="it-IT" sz="4500" dirty="0"/>
              <a:t>e </a:t>
            </a:r>
          </a:p>
          <a:p>
            <a:pPr marL="0" indent="0" algn="just">
              <a:buNone/>
            </a:pPr>
            <a:r>
              <a:rPr lang="it-IT" sz="4500" dirty="0"/>
              <a:t>addirittura </a:t>
            </a:r>
            <a:r>
              <a:rPr lang="it-IT" sz="4500" b="1" dirty="0"/>
              <a:t>l’indifferenza alla verità</a:t>
            </a:r>
            <a:r>
              <a:rPr lang="it-IT" sz="4500" dirty="0"/>
              <a:t>, carattere distintivo di una forma degenere di retorica secondo Platone, sarebbe ricondotta invece alla dialettica.</a:t>
            </a:r>
          </a:p>
          <a:p>
            <a:pPr marL="0" indent="0" algn="just">
              <a:buNone/>
            </a:pPr>
            <a:r>
              <a:rPr lang="it-IT" sz="4500" dirty="0"/>
              <a:t>Rimane che comunque anche nel Medioevo tratto peculiare della retorica è considerato la capacità di persuasione, più o meno razionale, più o meno legata alla dimensione emotiva e agli altri artifici, chiamati </a:t>
            </a:r>
            <a:r>
              <a:rPr lang="it-IT" sz="4500" b="1" dirty="0"/>
              <a:t>figure</a:t>
            </a:r>
            <a:r>
              <a:rPr lang="it-IT" sz="4500" dirty="0"/>
              <a:t> o </a:t>
            </a:r>
            <a:r>
              <a:rPr lang="it-IT" sz="4500" b="1" dirty="0"/>
              <a:t>schemi</a:t>
            </a:r>
            <a:r>
              <a:rPr lang="it-IT" sz="4500" dirty="0"/>
              <a:t>. </a:t>
            </a:r>
          </a:p>
          <a:p>
            <a:pPr marL="0" indent="0" algn="just">
              <a:buNone/>
            </a:pPr>
            <a:endParaRPr lang="it-IT" sz="4500" dirty="0"/>
          </a:p>
          <a:p>
            <a:pPr marL="0" indent="0" algn="just">
              <a:buNone/>
            </a:pPr>
            <a:r>
              <a:rPr lang="it-IT" sz="4500" dirty="0"/>
              <a:t>A queste prospettive dipendenti da Aristotele si aggiunga quella di Cicerone sulle tecniche oratorie e la partizione dell’orazione, e di Quintiliano, essenzialmente estetica, della retorica come </a:t>
            </a:r>
            <a:r>
              <a:rPr lang="it-IT" sz="4500" i="1" dirty="0"/>
              <a:t>ars bene </a:t>
            </a:r>
            <a:r>
              <a:rPr lang="it-IT" sz="4500" i="1" dirty="0" err="1"/>
              <a:t>dicendi</a:t>
            </a:r>
            <a:r>
              <a:rPr lang="it-IT" sz="4500" i="1" dirty="0"/>
              <a:t>.</a:t>
            </a:r>
          </a:p>
          <a:p>
            <a:endParaRPr lang="it-IT" dirty="0"/>
          </a:p>
        </p:txBody>
      </p:sp>
      <p:sp>
        <p:nvSpPr>
          <p:cNvPr id="4" name="Segnaposto piè di pagina 3">
            <a:extLst>
              <a:ext uri="{FF2B5EF4-FFF2-40B4-BE49-F238E27FC236}">
                <a16:creationId xmlns:a16="http://schemas.microsoft.com/office/drawing/2014/main" id="{9D82EC43-7655-4D84-81CC-C032270374C9}"/>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A43D678B-96D9-4CDF-AB96-39ECABCEF0E5}"/>
              </a:ext>
            </a:extLst>
          </p:cNvPr>
          <p:cNvSpPr>
            <a:spLocks noGrp="1"/>
          </p:cNvSpPr>
          <p:nvPr>
            <p:ph type="sldNum" sz="quarter" idx="12"/>
          </p:nvPr>
        </p:nvSpPr>
        <p:spPr/>
        <p:txBody>
          <a:bodyPr/>
          <a:lstStyle/>
          <a:p>
            <a:fld id="{E7A41E1B-4F70-4964-A407-84C68BE8251C}" type="slidenum">
              <a:rPr lang="it-IT" smtClean="0"/>
              <a:pPr/>
              <a:t>26</a:t>
            </a:fld>
            <a:endParaRPr lang="it-IT"/>
          </a:p>
        </p:txBody>
      </p:sp>
    </p:spTree>
    <p:extLst>
      <p:ext uri="{BB962C8B-B14F-4D97-AF65-F5344CB8AC3E}">
        <p14:creationId xmlns:p14="http://schemas.microsoft.com/office/powerpoint/2010/main" val="2386962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0A7BB5-482A-4F74-9955-FBFA6A66AD44}"/>
              </a:ext>
            </a:extLst>
          </p:cNvPr>
          <p:cNvSpPr>
            <a:spLocks noGrp="1"/>
          </p:cNvSpPr>
          <p:nvPr>
            <p:ph type="title"/>
          </p:nvPr>
        </p:nvSpPr>
        <p:spPr/>
        <p:txBody>
          <a:bodyPr/>
          <a:lstStyle/>
          <a:p>
            <a:r>
              <a:rPr lang="it-IT" dirty="0"/>
              <a:t>Usi retorici</a:t>
            </a:r>
          </a:p>
        </p:txBody>
      </p:sp>
      <p:sp>
        <p:nvSpPr>
          <p:cNvPr id="3" name="Segnaposto contenuto 2">
            <a:extLst>
              <a:ext uri="{FF2B5EF4-FFF2-40B4-BE49-F238E27FC236}">
                <a16:creationId xmlns:a16="http://schemas.microsoft.com/office/drawing/2014/main" id="{AB93959B-2F3C-444F-8965-9BA64A1C5DD5}"/>
              </a:ext>
            </a:extLst>
          </p:cNvPr>
          <p:cNvSpPr>
            <a:spLocks noGrp="1"/>
          </p:cNvSpPr>
          <p:nvPr>
            <p:ph idx="1"/>
          </p:nvPr>
        </p:nvSpPr>
        <p:spPr/>
        <p:txBody>
          <a:bodyPr>
            <a:normAutofit fontScale="92500" lnSpcReduction="20000"/>
          </a:bodyPr>
          <a:lstStyle/>
          <a:p>
            <a:pPr marL="0" indent="0" algn="just">
              <a:buNone/>
            </a:pPr>
            <a:r>
              <a:rPr lang="it-IT" b="0" i="0" dirty="0">
                <a:solidFill>
                  <a:srgbClr val="333333"/>
                </a:solidFill>
                <a:effectLst/>
                <a:latin typeface="Georgia" panose="02040502050405020303" pitchFamily="18" charset="0"/>
              </a:rPr>
              <a:t>Quanto all’utilizzo concreto del discorso retorico nella vita sociale del medioevo, «James J. Murphy ha delineato lo sviluppo di tre generi retorici unici: </a:t>
            </a:r>
            <a:r>
              <a:rPr lang="it-IT" b="0" i="1" dirty="0">
                <a:solidFill>
                  <a:srgbClr val="333333"/>
                </a:solidFill>
                <a:effectLst/>
                <a:latin typeface="Georgia" panose="02040502050405020303" pitchFamily="18" charset="0"/>
              </a:rPr>
              <a:t>ars </a:t>
            </a:r>
            <a:r>
              <a:rPr lang="it-IT" b="0" i="1" dirty="0" err="1">
                <a:solidFill>
                  <a:srgbClr val="333333"/>
                </a:solidFill>
                <a:effectLst/>
                <a:latin typeface="Georgia" panose="02040502050405020303" pitchFamily="18" charset="0"/>
              </a:rPr>
              <a:t>praedicandi</a:t>
            </a:r>
            <a:r>
              <a:rPr lang="it-IT" b="0" i="1" dirty="0">
                <a:solidFill>
                  <a:srgbClr val="333333"/>
                </a:solidFill>
                <a:effectLst/>
                <a:latin typeface="Georgia" panose="02040502050405020303" pitchFamily="18" charset="0"/>
              </a:rPr>
              <a:t>, ars </a:t>
            </a:r>
            <a:r>
              <a:rPr lang="it-IT" b="0" i="1" dirty="0" err="1">
                <a:solidFill>
                  <a:srgbClr val="333333"/>
                </a:solidFill>
                <a:effectLst/>
                <a:latin typeface="Georgia" panose="02040502050405020303" pitchFamily="18" charset="0"/>
              </a:rPr>
              <a:t>dictaminis</a:t>
            </a:r>
            <a:r>
              <a:rPr lang="it-IT" b="0" i="0" dirty="0">
                <a:solidFill>
                  <a:srgbClr val="333333"/>
                </a:solidFill>
                <a:effectLst/>
                <a:latin typeface="Georgia" panose="02040502050405020303" pitchFamily="18" charset="0"/>
              </a:rPr>
              <a:t> e </a:t>
            </a:r>
            <a:r>
              <a:rPr lang="it-IT" b="0" i="1" dirty="0">
                <a:solidFill>
                  <a:srgbClr val="333333"/>
                </a:solidFill>
                <a:effectLst/>
                <a:latin typeface="Georgia" panose="02040502050405020303" pitchFamily="18" charset="0"/>
              </a:rPr>
              <a:t>ars </a:t>
            </a:r>
            <a:r>
              <a:rPr lang="it-IT" b="0" i="1" dirty="0" err="1">
                <a:solidFill>
                  <a:srgbClr val="333333"/>
                </a:solidFill>
                <a:effectLst/>
                <a:latin typeface="Georgia" panose="02040502050405020303" pitchFamily="18" charset="0"/>
              </a:rPr>
              <a:t>poetriae</a:t>
            </a:r>
            <a:r>
              <a:rPr lang="it-IT" b="0" i="0" dirty="0">
                <a:solidFill>
                  <a:srgbClr val="333333"/>
                </a:solidFill>
                <a:effectLst/>
                <a:latin typeface="Georgia" panose="02040502050405020303" pitchFamily="18" charset="0"/>
              </a:rPr>
              <a:t> . Ciascuno si rivolgeva a una preoccupazione specifica dell'epoca </a:t>
            </a:r>
            <a:r>
              <a:rPr lang="it-IT" dirty="0">
                <a:solidFill>
                  <a:srgbClr val="333333"/>
                </a:solidFill>
                <a:latin typeface="Georgia" panose="02040502050405020303" pitchFamily="18" charset="0"/>
              </a:rPr>
              <a:t>[m</a:t>
            </a:r>
            <a:r>
              <a:rPr lang="it-IT" b="0" i="0" dirty="0">
                <a:solidFill>
                  <a:srgbClr val="333333"/>
                </a:solidFill>
                <a:effectLst/>
                <a:latin typeface="Georgia" panose="02040502050405020303" pitchFamily="18" charset="0"/>
              </a:rPr>
              <a:t>edievale]; ciascuno applicava precetti retorici a un bisogno situazionale. </a:t>
            </a:r>
            <a:r>
              <a:rPr lang="it-IT" b="1" i="0" dirty="0">
                <a:solidFill>
                  <a:srgbClr val="333333"/>
                </a:solidFill>
                <a:effectLst/>
                <a:latin typeface="Georgia" panose="02040502050405020303" pitchFamily="18" charset="0"/>
              </a:rPr>
              <a:t>L’</a:t>
            </a:r>
            <a:r>
              <a:rPr lang="it-IT" b="1" i="1" dirty="0">
                <a:solidFill>
                  <a:srgbClr val="333333"/>
                </a:solidFill>
                <a:effectLst/>
                <a:latin typeface="Georgia" panose="02040502050405020303" pitchFamily="18" charset="0"/>
              </a:rPr>
              <a:t>Ars </a:t>
            </a:r>
            <a:r>
              <a:rPr lang="it-IT" b="1" i="1" dirty="0" err="1">
                <a:solidFill>
                  <a:srgbClr val="333333"/>
                </a:solidFill>
                <a:effectLst/>
                <a:latin typeface="Georgia" panose="02040502050405020303" pitchFamily="18" charset="0"/>
              </a:rPr>
              <a:t>praedicandi</a:t>
            </a:r>
            <a:r>
              <a:rPr lang="it-IT" b="1" i="0" dirty="0">
                <a:solidFill>
                  <a:srgbClr val="333333"/>
                </a:solidFill>
                <a:effectLst/>
                <a:latin typeface="Georgia" panose="02040502050405020303" pitchFamily="18" charset="0"/>
              </a:rPr>
              <a:t> </a:t>
            </a:r>
            <a:r>
              <a:rPr lang="it-IT" b="0" i="0" dirty="0">
                <a:solidFill>
                  <a:srgbClr val="333333"/>
                </a:solidFill>
                <a:effectLst/>
                <a:latin typeface="Georgia" panose="02040502050405020303" pitchFamily="18" charset="0"/>
              </a:rPr>
              <a:t>fornì un metodo per lo sviluppo di sermoni. </a:t>
            </a:r>
            <a:r>
              <a:rPr lang="it-IT" b="1" i="0" dirty="0">
                <a:solidFill>
                  <a:srgbClr val="333333"/>
                </a:solidFill>
                <a:effectLst/>
                <a:latin typeface="Georgia" panose="02040502050405020303" pitchFamily="18" charset="0"/>
              </a:rPr>
              <a:t>L’</a:t>
            </a:r>
            <a:r>
              <a:rPr lang="it-IT" b="1" i="1" dirty="0">
                <a:solidFill>
                  <a:srgbClr val="333333"/>
                </a:solidFill>
                <a:effectLst/>
                <a:latin typeface="Georgia" panose="02040502050405020303" pitchFamily="18" charset="0"/>
              </a:rPr>
              <a:t>Ars </a:t>
            </a:r>
            <a:r>
              <a:rPr lang="it-IT" b="1" i="1" dirty="0" err="1">
                <a:solidFill>
                  <a:srgbClr val="333333"/>
                </a:solidFill>
                <a:effectLst/>
                <a:latin typeface="Georgia" panose="02040502050405020303" pitchFamily="18" charset="0"/>
              </a:rPr>
              <a:t>dictaminis</a:t>
            </a:r>
            <a:r>
              <a:rPr lang="it-IT" b="1" i="0" dirty="0">
                <a:solidFill>
                  <a:srgbClr val="333333"/>
                </a:solidFill>
                <a:effectLst/>
                <a:latin typeface="Georgia" panose="02040502050405020303" pitchFamily="18" charset="0"/>
              </a:rPr>
              <a:t> </a:t>
            </a:r>
            <a:r>
              <a:rPr lang="it-IT" b="0" i="0" dirty="0">
                <a:solidFill>
                  <a:srgbClr val="333333"/>
                </a:solidFill>
                <a:effectLst/>
                <a:latin typeface="Georgia" panose="02040502050405020303" pitchFamily="18" charset="0"/>
              </a:rPr>
              <a:t>sviluppò precetti per scrivere lettere. </a:t>
            </a:r>
            <a:r>
              <a:rPr lang="it-IT" b="1" i="0" dirty="0">
                <a:solidFill>
                  <a:srgbClr val="333333"/>
                </a:solidFill>
                <a:effectLst/>
                <a:latin typeface="Georgia" panose="02040502050405020303" pitchFamily="18" charset="0"/>
              </a:rPr>
              <a:t>L’</a:t>
            </a:r>
            <a:r>
              <a:rPr lang="it-IT" b="1" i="1" dirty="0">
                <a:solidFill>
                  <a:srgbClr val="333333"/>
                </a:solidFill>
                <a:effectLst/>
                <a:latin typeface="Georgia" panose="02040502050405020303" pitchFamily="18" charset="0"/>
              </a:rPr>
              <a:t>Ars </a:t>
            </a:r>
            <a:r>
              <a:rPr lang="it-IT" b="1" i="1" dirty="0" err="1">
                <a:solidFill>
                  <a:srgbClr val="333333"/>
                </a:solidFill>
                <a:effectLst/>
                <a:latin typeface="Georgia" panose="02040502050405020303" pitchFamily="18" charset="0"/>
              </a:rPr>
              <a:t>poetriae</a:t>
            </a:r>
            <a:r>
              <a:rPr lang="it-IT" b="1" i="0" dirty="0">
                <a:solidFill>
                  <a:srgbClr val="333333"/>
                </a:solidFill>
                <a:effectLst/>
                <a:latin typeface="Georgia" panose="02040502050405020303" pitchFamily="18" charset="0"/>
              </a:rPr>
              <a:t> </a:t>
            </a:r>
            <a:r>
              <a:rPr lang="it-IT" b="0" i="0" dirty="0">
                <a:solidFill>
                  <a:srgbClr val="333333"/>
                </a:solidFill>
                <a:effectLst/>
                <a:latin typeface="Georgia" panose="02040502050405020303" pitchFamily="18" charset="0"/>
              </a:rPr>
              <a:t>suggerì linee guida per comporre prosa e poesia».</a:t>
            </a:r>
          </a:p>
          <a:p>
            <a:pPr marL="0" indent="0" algn="just">
              <a:buNone/>
            </a:pPr>
            <a:r>
              <a:rPr lang="it-IT" b="0" i="0" dirty="0">
                <a:solidFill>
                  <a:srgbClr val="333333"/>
                </a:solidFill>
                <a:effectLst/>
                <a:latin typeface="Georgia" panose="02040502050405020303" pitchFamily="18" charset="0"/>
              </a:rPr>
              <a:t> </a:t>
            </a:r>
            <a:r>
              <a:rPr lang="it-IT" sz="2600" b="0" i="0" dirty="0">
                <a:solidFill>
                  <a:srgbClr val="333333"/>
                </a:solidFill>
                <a:effectLst/>
                <a:latin typeface="Georgia" panose="02040502050405020303" pitchFamily="18" charset="0"/>
              </a:rPr>
              <a:t>(William M. Purcell, </a:t>
            </a:r>
            <a:r>
              <a:rPr lang="it-IT" sz="2600" b="0" i="1" dirty="0">
                <a:solidFill>
                  <a:srgbClr val="333333"/>
                </a:solidFill>
                <a:effectLst/>
                <a:latin typeface="Georgia" panose="02040502050405020303" pitchFamily="18" charset="0"/>
              </a:rPr>
              <a:t>Ars </a:t>
            </a:r>
            <a:r>
              <a:rPr lang="it-IT" sz="2600" b="0" i="1" dirty="0" err="1">
                <a:solidFill>
                  <a:srgbClr val="333333"/>
                </a:solidFill>
                <a:effectLst/>
                <a:latin typeface="Georgia" panose="02040502050405020303" pitchFamily="18" charset="0"/>
              </a:rPr>
              <a:t>Poetriae</a:t>
            </a:r>
            <a:r>
              <a:rPr lang="it-IT" sz="2600" b="0" i="1" dirty="0">
                <a:solidFill>
                  <a:srgbClr val="333333"/>
                </a:solidFill>
                <a:effectLst/>
                <a:latin typeface="Georgia" panose="02040502050405020303" pitchFamily="18" charset="0"/>
              </a:rPr>
              <a:t>: </a:t>
            </a:r>
            <a:r>
              <a:rPr lang="it-IT" sz="2600" b="0" i="1" dirty="0" err="1">
                <a:solidFill>
                  <a:srgbClr val="333333"/>
                </a:solidFill>
                <a:effectLst/>
                <a:latin typeface="Georgia" panose="02040502050405020303" pitchFamily="18" charset="0"/>
              </a:rPr>
              <a:t>Rhetorical</a:t>
            </a:r>
            <a:r>
              <a:rPr lang="it-IT" sz="2600" b="0" i="1" dirty="0">
                <a:solidFill>
                  <a:srgbClr val="333333"/>
                </a:solidFill>
                <a:effectLst/>
                <a:latin typeface="Georgia" panose="02040502050405020303" pitchFamily="18" charset="0"/>
              </a:rPr>
              <a:t> and </a:t>
            </a:r>
            <a:r>
              <a:rPr lang="it-IT" sz="2600" b="0" i="1" dirty="0" err="1">
                <a:solidFill>
                  <a:srgbClr val="333333"/>
                </a:solidFill>
                <a:effectLst/>
                <a:latin typeface="Georgia" panose="02040502050405020303" pitchFamily="18" charset="0"/>
              </a:rPr>
              <a:t>Grammatical</a:t>
            </a:r>
            <a:r>
              <a:rPr lang="it-IT" sz="2600" b="0" i="1" dirty="0">
                <a:solidFill>
                  <a:srgbClr val="333333"/>
                </a:solidFill>
                <a:effectLst/>
                <a:latin typeface="Georgia" panose="02040502050405020303" pitchFamily="18" charset="0"/>
              </a:rPr>
              <a:t> </a:t>
            </a:r>
            <a:r>
              <a:rPr lang="it-IT" sz="2600" b="0" i="1" dirty="0" err="1">
                <a:solidFill>
                  <a:srgbClr val="333333"/>
                </a:solidFill>
                <a:effectLst/>
                <a:latin typeface="Georgia" panose="02040502050405020303" pitchFamily="18" charset="0"/>
              </a:rPr>
              <a:t>Invention</a:t>
            </a:r>
            <a:r>
              <a:rPr lang="it-IT" sz="2600" b="0" i="1" dirty="0">
                <a:solidFill>
                  <a:srgbClr val="333333"/>
                </a:solidFill>
                <a:effectLst/>
                <a:latin typeface="Georgia" panose="02040502050405020303" pitchFamily="18" charset="0"/>
              </a:rPr>
              <a:t> </a:t>
            </a:r>
            <a:r>
              <a:rPr lang="it-IT" sz="2600" b="0" i="1" dirty="0" err="1">
                <a:solidFill>
                  <a:srgbClr val="333333"/>
                </a:solidFill>
                <a:effectLst/>
                <a:latin typeface="Georgia" panose="02040502050405020303" pitchFamily="18" charset="0"/>
              </a:rPr>
              <a:t>at</a:t>
            </a:r>
            <a:r>
              <a:rPr lang="it-IT" sz="2600" b="0" i="1" dirty="0">
                <a:solidFill>
                  <a:srgbClr val="333333"/>
                </a:solidFill>
                <a:effectLst/>
                <a:latin typeface="Georgia" panose="02040502050405020303" pitchFamily="18" charset="0"/>
              </a:rPr>
              <a:t> the </a:t>
            </a:r>
            <a:r>
              <a:rPr lang="it-IT" sz="2600" b="0" i="1" dirty="0" err="1">
                <a:solidFill>
                  <a:srgbClr val="333333"/>
                </a:solidFill>
                <a:effectLst/>
                <a:latin typeface="Georgia" panose="02040502050405020303" pitchFamily="18" charset="0"/>
              </a:rPr>
              <a:t>Margin</a:t>
            </a:r>
            <a:r>
              <a:rPr lang="it-IT" sz="2600" b="0" i="1" dirty="0">
                <a:solidFill>
                  <a:srgbClr val="333333"/>
                </a:solidFill>
                <a:effectLst/>
                <a:latin typeface="Georgia" panose="02040502050405020303" pitchFamily="18" charset="0"/>
              </a:rPr>
              <a:t> of </a:t>
            </a:r>
            <a:r>
              <a:rPr lang="it-IT" sz="2600" b="0" i="1" dirty="0" err="1">
                <a:solidFill>
                  <a:srgbClr val="333333"/>
                </a:solidFill>
                <a:effectLst/>
                <a:latin typeface="Georgia" panose="02040502050405020303" pitchFamily="18" charset="0"/>
              </a:rPr>
              <a:t>Literacy</a:t>
            </a:r>
            <a:r>
              <a:rPr lang="it-IT" sz="2600" b="0" i="0" dirty="0">
                <a:solidFill>
                  <a:srgbClr val="333333"/>
                </a:solidFill>
                <a:effectLst/>
                <a:latin typeface="Georgia" panose="02040502050405020303" pitchFamily="18" charset="0"/>
              </a:rPr>
              <a:t> . University of South Carolina Press, 1996).</a:t>
            </a:r>
            <a:endParaRPr lang="it-IT" sz="2600" i="1" dirty="0"/>
          </a:p>
        </p:txBody>
      </p:sp>
      <p:sp>
        <p:nvSpPr>
          <p:cNvPr id="4" name="Segnaposto piè di pagina 3">
            <a:extLst>
              <a:ext uri="{FF2B5EF4-FFF2-40B4-BE49-F238E27FC236}">
                <a16:creationId xmlns:a16="http://schemas.microsoft.com/office/drawing/2014/main" id="{60F54E09-3B5F-4F52-8BE3-DD6047ABB23A}"/>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50515115-7442-4A0D-A3BA-27E901B2BCD3}"/>
              </a:ext>
            </a:extLst>
          </p:cNvPr>
          <p:cNvSpPr>
            <a:spLocks noGrp="1"/>
          </p:cNvSpPr>
          <p:nvPr>
            <p:ph type="sldNum" sz="quarter" idx="12"/>
          </p:nvPr>
        </p:nvSpPr>
        <p:spPr/>
        <p:txBody>
          <a:bodyPr/>
          <a:lstStyle/>
          <a:p>
            <a:fld id="{E7A41E1B-4F70-4964-A407-84C68BE8251C}" type="slidenum">
              <a:rPr lang="it-IT" smtClean="0"/>
              <a:pPr/>
              <a:t>27</a:t>
            </a:fld>
            <a:endParaRPr lang="it-IT"/>
          </a:p>
        </p:txBody>
      </p:sp>
    </p:spTree>
    <p:extLst>
      <p:ext uri="{BB962C8B-B14F-4D97-AF65-F5344CB8AC3E}">
        <p14:creationId xmlns:p14="http://schemas.microsoft.com/office/powerpoint/2010/main" val="3076626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133A69-685A-4EF7-A5FE-8253F5064747}"/>
              </a:ext>
            </a:extLst>
          </p:cNvPr>
          <p:cNvSpPr>
            <a:spLocks noGrp="1"/>
          </p:cNvSpPr>
          <p:nvPr>
            <p:ph type="title"/>
          </p:nvPr>
        </p:nvSpPr>
        <p:spPr/>
        <p:txBody>
          <a:bodyPr/>
          <a:lstStyle/>
          <a:p>
            <a:r>
              <a:rPr lang="it-IT" dirty="0"/>
              <a:t>La Dialettica</a:t>
            </a:r>
          </a:p>
        </p:txBody>
      </p:sp>
      <p:sp>
        <p:nvSpPr>
          <p:cNvPr id="3" name="Segnaposto contenuto 2">
            <a:extLst>
              <a:ext uri="{FF2B5EF4-FFF2-40B4-BE49-F238E27FC236}">
                <a16:creationId xmlns:a16="http://schemas.microsoft.com/office/drawing/2014/main" id="{A893A64F-D55C-422D-A182-D1272324504F}"/>
              </a:ext>
            </a:extLst>
          </p:cNvPr>
          <p:cNvSpPr>
            <a:spLocks noGrp="1"/>
          </p:cNvSpPr>
          <p:nvPr>
            <p:ph idx="1"/>
          </p:nvPr>
        </p:nvSpPr>
        <p:spPr/>
        <p:txBody>
          <a:bodyPr>
            <a:normAutofit fontScale="92500"/>
          </a:bodyPr>
          <a:lstStyle/>
          <a:p>
            <a:pPr marL="0" indent="0" algn="just">
              <a:buNone/>
            </a:pPr>
            <a:r>
              <a:rPr lang="it-IT" dirty="0"/>
              <a:t>Anche nella terza delle </a:t>
            </a:r>
            <a:r>
              <a:rPr lang="it-IT" i="1" dirty="0" err="1"/>
              <a:t>artes</a:t>
            </a:r>
            <a:r>
              <a:rPr lang="it-IT" i="1" dirty="0"/>
              <a:t> </a:t>
            </a:r>
            <a:r>
              <a:rPr lang="it-IT" i="1" dirty="0" err="1"/>
              <a:t>sermocinales</a:t>
            </a:r>
            <a:r>
              <a:rPr lang="it-IT" i="1" dirty="0"/>
              <a:t> </a:t>
            </a:r>
            <a:r>
              <a:rPr lang="it-IT" dirty="0"/>
              <a:t>i medievali tengono in gran conto le riflessioni degli antichi, in particolare Platone e Aristotele.</a:t>
            </a:r>
          </a:p>
          <a:p>
            <a:pPr marL="0" indent="0" algn="just">
              <a:buNone/>
            </a:pPr>
            <a:r>
              <a:rPr lang="it-IT" b="1" dirty="0"/>
              <a:t>L’elemento platonico </a:t>
            </a:r>
            <a:r>
              <a:rPr lang="it-IT" dirty="0"/>
              <a:t>è il seguente: «</a:t>
            </a:r>
            <a:r>
              <a:rPr lang="it-IT" i="1" dirty="0" err="1"/>
              <a:t>Dialectica</a:t>
            </a:r>
            <a:r>
              <a:rPr lang="it-IT" i="1" dirty="0"/>
              <a:t> est ars </a:t>
            </a:r>
            <a:r>
              <a:rPr lang="it-IT" i="1" dirty="0" err="1"/>
              <a:t>artium</a:t>
            </a:r>
            <a:r>
              <a:rPr lang="it-IT" i="1" dirty="0"/>
              <a:t> ad omnium </a:t>
            </a:r>
            <a:r>
              <a:rPr lang="it-IT" i="1" dirty="0" err="1"/>
              <a:t>methodorum</a:t>
            </a:r>
            <a:r>
              <a:rPr lang="it-IT" i="1" dirty="0"/>
              <a:t> principia </a:t>
            </a:r>
            <a:r>
              <a:rPr lang="it-IT" i="1" dirty="0" err="1"/>
              <a:t>viam</a:t>
            </a:r>
            <a:r>
              <a:rPr lang="it-IT" i="1" dirty="0"/>
              <a:t> </a:t>
            </a:r>
            <a:r>
              <a:rPr lang="it-IT" i="1" dirty="0" err="1"/>
              <a:t>habens</a:t>
            </a:r>
            <a:r>
              <a:rPr lang="it-IT" i="1" dirty="0"/>
              <a:t>. Sola </a:t>
            </a:r>
            <a:r>
              <a:rPr lang="it-IT" i="1" dirty="0" err="1"/>
              <a:t>enim</a:t>
            </a:r>
            <a:r>
              <a:rPr lang="it-IT" i="1" dirty="0"/>
              <a:t> </a:t>
            </a:r>
            <a:r>
              <a:rPr lang="it-IT" i="1" dirty="0" err="1"/>
              <a:t>dialectica</a:t>
            </a:r>
            <a:r>
              <a:rPr lang="it-IT" i="1" dirty="0"/>
              <a:t> </a:t>
            </a:r>
            <a:r>
              <a:rPr lang="it-IT" i="1" dirty="0" err="1"/>
              <a:t>probabiliter</a:t>
            </a:r>
            <a:r>
              <a:rPr lang="it-IT" i="1" dirty="0"/>
              <a:t> </a:t>
            </a:r>
            <a:r>
              <a:rPr lang="it-IT" i="1" dirty="0" err="1"/>
              <a:t>disputat</a:t>
            </a:r>
            <a:r>
              <a:rPr lang="it-IT" i="1" dirty="0"/>
              <a:t> de </a:t>
            </a:r>
            <a:r>
              <a:rPr lang="it-IT" i="1" dirty="0" err="1"/>
              <a:t>principiis</a:t>
            </a:r>
            <a:r>
              <a:rPr lang="it-IT" i="1" dirty="0"/>
              <a:t> </a:t>
            </a:r>
            <a:r>
              <a:rPr lang="it-IT" i="1" dirty="0" err="1"/>
              <a:t>aliarum</a:t>
            </a:r>
            <a:r>
              <a:rPr lang="it-IT" i="1" dirty="0"/>
              <a:t> </a:t>
            </a:r>
            <a:r>
              <a:rPr lang="it-IT" i="1" dirty="0" err="1"/>
              <a:t>artium</a:t>
            </a:r>
            <a:r>
              <a:rPr lang="it-IT" i="1" dirty="0"/>
              <a:t>, et ideo in </a:t>
            </a:r>
            <a:r>
              <a:rPr lang="it-IT" i="1" dirty="0" err="1"/>
              <a:t>acquisitione</a:t>
            </a:r>
            <a:r>
              <a:rPr lang="it-IT" i="1" dirty="0"/>
              <a:t> </a:t>
            </a:r>
            <a:r>
              <a:rPr lang="it-IT" i="1" dirty="0" err="1"/>
              <a:t>scientiarum</a:t>
            </a:r>
            <a:r>
              <a:rPr lang="it-IT" i="1" dirty="0"/>
              <a:t> </a:t>
            </a:r>
            <a:r>
              <a:rPr lang="it-IT" i="1" dirty="0" err="1"/>
              <a:t>dialectica</a:t>
            </a:r>
            <a:r>
              <a:rPr lang="it-IT" i="1" dirty="0"/>
              <a:t> </a:t>
            </a:r>
            <a:r>
              <a:rPr lang="it-IT" i="1" dirty="0" err="1"/>
              <a:t>debet</a:t>
            </a:r>
            <a:r>
              <a:rPr lang="it-IT" i="1" dirty="0"/>
              <a:t> esse </a:t>
            </a:r>
            <a:r>
              <a:rPr lang="it-IT" i="1" dirty="0" err="1"/>
              <a:t>prior</a:t>
            </a:r>
            <a:r>
              <a:rPr lang="it-IT" i="1" dirty="0"/>
              <a:t>. </a:t>
            </a:r>
            <a:r>
              <a:rPr lang="it-IT" i="1" dirty="0" err="1"/>
              <a:t>Dicitur</a:t>
            </a:r>
            <a:r>
              <a:rPr lang="it-IT" i="1" dirty="0"/>
              <a:t> </a:t>
            </a:r>
            <a:r>
              <a:rPr lang="it-IT" i="1" dirty="0" err="1"/>
              <a:t>autem</a:t>
            </a:r>
            <a:r>
              <a:rPr lang="it-IT" i="1" dirty="0"/>
              <a:t> </a:t>
            </a:r>
            <a:r>
              <a:rPr lang="it-IT" i="1" dirty="0" err="1"/>
              <a:t>dialectica</a:t>
            </a:r>
            <a:r>
              <a:rPr lang="it-IT" i="1" dirty="0"/>
              <a:t> a </a:t>
            </a:r>
            <a:r>
              <a:rPr lang="it-IT" i="1" dirty="0" err="1"/>
              <a:t>dya</a:t>
            </a:r>
            <a:r>
              <a:rPr lang="it-IT" i="1" dirty="0"/>
              <a:t> </a:t>
            </a:r>
            <a:r>
              <a:rPr lang="it-IT" i="1" dirty="0" err="1"/>
              <a:t>quos</a:t>
            </a:r>
            <a:r>
              <a:rPr lang="it-IT" i="1" dirty="0"/>
              <a:t> est duo, et </a:t>
            </a:r>
            <a:r>
              <a:rPr lang="it-IT" i="1" dirty="0" err="1"/>
              <a:t>lexis</a:t>
            </a:r>
            <a:r>
              <a:rPr lang="it-IT" i="1" dirty="0"/>
              <a:t> </a:t>
            </a:r>
            <a:r>
              <a:rPr lang="it-IT" i="1" dirty="0" err="1"/>
              <a:t>quod</a:t>
            </a:r>
            <a:r>
              <a:rPr lang="it-IT" i="1" dirty="0"/>
              <a:t> est ratio </a:t>
            </a:r>
            <a:r>
              <a:rPr lang="it-IT" i="1" dirty="0" err="1"/>
              <a:t>vel</a:t>
            </a:r>
            <a:r>
              <a:rPr lang="it-IT" i="1" dirty="0"/>
              <a:t> sermo </a:t>
            </a:r>
            <a:r>
              <a:rPr lang="it-IT" i="1" dirty="0" err="1"/>
              <a:t>duorum</a:t>
            </a:r>
            <a:r>
              <a:rPr lang="it-IT" i="1" dirty="0"/>
              <a:t>, scilicet </a:t>
            </a:r>
            <a:r>
              <a:rPr lang="it-IT" i="1" dirty="0" err="1"/>
              <a:t>opponentis</a:t>
            </a:r>
            <a:r>
              <a:rPr lang="it-IT" i="1" dirty="0"/>
              <a:t>, </a:t>
            </a:r>
            <a:r>
              <a:rPr lang="it-IT" i="1" dirty="0" err="1"/>
              <a:t>vel</a:t>
            </a:r>
            <a:r>
              <a:rPr lang="it-IT" i="1" dirty="0"/>
              <a:t> </a:t>
            </a:r>
            <a:r>
              <a:rPr lang="it-IT" i="1" dirty="0" err="1"/>
              <a:t>contradicentis</a:t>
            </a:r>
            <a:r>
              <a:rPr lang="it-IT" i="1" dirty="0"/>
              <a:t> in </a:t>
            </a:r>
            <a:r>
              <a:rPr lang="it-IT" i="1" dirty="0" err="1"/>
              <a:t>disputatione</a:t>
            </a:r>
            <a:r>
              <a:rPr lang="it-IT" dirty="0"/>
              <a:t>».</a:t>
            </a:r>
          </a:p>
          <a:p>
            <a:pPr marL="0" indent="0" algn="just">
              <a:buNone/>
            </a:pPr>
            <a:r>
              <a:rPr lang="it-IT" dirty="0"/>
              <a:t> </a:t>
            </a:r>
            <a:r>
              <a:rPr lang="it-IT" sz="2600" dirty="0"/>
              <a:t>(Pietro Ispano, </a:t>
            </a:r>
            <a:r>
              <a:rPr lang="it-IT" sz="2600" i="1" dirty="0" err="1"/>
              <a:t>Summulae</a:t>
            </a:r>
            <a:r>
              <a:rPr lang="it-IT" sz="2600" i="1" dirty="0"/>
              <a:t> </a:t>
            </a:r>
            <a:r>
              <a:rPr lang="it-IT" sz="2600" i="1" dirty="0" err="1"/>
              <a:t>logicales</a:t>
            </a:r>
            <a:r>
              <a:rPr lang="it-IT" sz="2600" i="1" dirty="0"/>
              <a:t> 1,1,1</a:t>
            </a:r>
            <a:r>
              <a:rPr lang="it-IT" sz="2600" dirty="0"/>
              <a:t>). </a:t>
            </a:r>
          </a:p>
        </p:txBody>
      </p:sp>
      <p:sp>
        <p:nvSpPr>
          <p:cNvPr id="4" name="Segnaposto piè di pagina 3">
            <a:extLst>
              <a:ext uri="{FF2B5EF4-FFF2-40B4-BE49-F238E27FC236}">
                <a16:creationId xmlns:a16="http://schemas.microsoft.com/office/drawing/2014/main" id="{544A15D5-C43E-416C-B96F-AB01D7F6FF76}"/>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EF06A46F-248C-41B1-AE64-125C9D33766E}"/>
              </a:ext>
            </a:extLst>
          </p:cNvPr>
          <p:cNvSpPr>
            <a:spLocks noGrp="1"/>
          </p:cNvSpPr>
          <p:nvPr>
            <p:ph type="sldNum" sz="quarter" idx="12"/>
          </p:nvPr>
        </p:nvSpPr>
        <p:spPr/>
        <p:txBody>
          <a:bodyPr/>
          <a:lstStyle/>
          <a:p>
            <a:fld id="{E7A41E1B-4F70-4964-A407-84C68BE8251C}" type="slidenum">
              <a:rPr lang="it-IT" smtClean="0"/>
              <a:pPr/>
              <a:t>28</a:t>
            </a:fld>
            <a:endParaRPr lang="it-IT"/>
          </a:p>
        </p:txBody>
      </p:sp>
    </p:spTree>
    <p:extLst>
      <p:ext uri="{BB962C8B-B14F-4D97-AF65-F5344CB8AC3E}">
        <p14:creationId xmlns:p14="http://schemas.microsoft.com/office/powerpoint/2010/main" val="25648115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E79552-099B-4797-9A41-C39093AFDF10}"/>
              </a:ext>
            </a:extLst>
          </p:cNvPr>
          <p:cNvSpPr>
            <a:spLocks noGrp="1"/>
          </p:cNvSpPr>
          <p:nvPr>
            <p:ph type="title"/>
          </p:nvPr>
        </p:nvSpPr>
        <p:spPr/>
        <p:txBody>
          <a:bodyPr/>
          <a:lstStyle/>
          <a:p>
            <a:r>
              <a:rPr lang="it-IT" dirty="0"/>
              <a:t>Platonismo</a:t>
            </a:r>
          </a:p>
        </p:txBody>
      </p:sp>
      <p:sp>
        <p:nvSpPr>
          <p:cNvPr id="3" name="Segnaposto contenuto 2">
            <a:extLst>
              <a:ext uri="{FF2B5EF4-FFF2-40B4-BE49-F238E27FC236}">
                <a16:creationId xmlns:a16="http://schemas.microsoft.com/office/drawing/2014/main" id="{6CFB35AA-B923-4A6E-A90F-40D67D50E2A6}"/>
              </a:ext>
            </a:extLst>
          </p:cNvPr>
          <p:cNvSpPr>
            <a:spLocks noGrp="1"/>
          </p:cNvSpPr>
          <p:nvPr>
            <p:ph idx="1"/>
          </p:nvPr>
        </p:nvSpPr>
        <p:spPr/>
        <p:txBody>
          <a:bodyPr>
            <a:normAutofit/>
          </a:bodyPr>
          <a:lstStyle/>
          <a:p>
            <a:pPr marL="0" indent="0" algn="just">
              <a:buNone/>
            </a:pPr>
            <a:r>
              <a:rPr lang="it-IT" dirty="0"/>
              <a:t>Si tratta in </a:t>
            </a:r>
            <a:r>
              <a:rPr lang="it-IT" b="1" dirty="0"/>
              <a:t>Pietro Ispano </a:t>
            </a:r>
            <a:r>
              <a:rPr lang="it-IT" dirty="0"/>
              <a:t>(1205-1277)</a:t>
            </a:r>
            <a:r>
              <a:rPr lang="it-IT" b="1" dirty="0"/>
              <a:t> </a:t>
            </a:r>
            <a:r>
              <a:rPr lang="it-IT" dirty="0"/>
              <a:t>di vedere la dimensione </a:t>
            </a:r>
            <a:r>
              <a:rPr lang="it-IT" b="1" dirty="0"/>
              <a:t>dialogica e disputativa </a:t>
            </a:r>
            <a:r>
              <a:rPr lang="it-IT" dirty="0"/>
              <a:t>che concretamente si dipana nei dialoghi platonici. L’aspetto invece più direttamente contenutistico (la dialettica come divisione delle idee e loro articolazione dall’Uno alla molteplicità e dalla molteplicità all’Uno secondo la prospettiva della </a:t>
            </a:r>
            <a:r>
              <a:rPr lang="it-IT" i="1" dirty="0"/>
              <a:t>Repubblica</a:t>
            </a:r>
            <a:r>
              <a:rPr lang="it-IT" dirty="0"/>
              <a:t>) è lasciato a margine, se non come accenno generale al suo compito veritativo relativamente ai principi delle altre arti e a quello pedagogico di una introduzione ad esse. </a:t>
            </a:r>
          </a:p>
        </p:txBody>
      </p:sp>
      <p:sp>
        <p:nvSpPr>
          <p:cNvPr id="4" name="Segnaposto piè di pagina 3">
            <a:extLst>
              <a:ext uri="{FF2B5EF4-FFF2-40B4-BE49-F238E27FC236}">
                <a16:creationId xmlns:a16="http://schemas.microsoft.com/office/drawing/2014/main" id="{DCEAB028-F7FC-429D-A3BD-F2C7094BF680}"/>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56D543BB-867B-40CE-A0B4-51C9711D61ED}"/>
              </a:ext>
            </a:extLst>
          </p:cNvPr>
          <p:cNvSpPr>
            <a:spLocks noGrp="1"/>
          </p:cNvSpPr>
          <p:nvPr>
            <p:ph type="sldNum" sz="quarter" idx="12"/>
          </p:nvPr>
        </p:nvSpPr>
        <p:spPr/>
        <p:txBody>
          <a:bodyPr/>
          <a:lstStyle/>
          <a:p>
            <a:fld id="{E7A41E1B-4F70-4964-A407-84C68BE8251C}" type="slidenum">
              <a:rPr lang="it-IT" smtClean="0"/>
              <a:pPr/>
              <a:t>29</a:t>
            </a:fld>
            <a:endParaRPr lang="it-IT"/>
          </a:p>
        </p:txBody>
      </p:sp>
    </p:spTree>
    <p:extLst>
      <p:ext uri="{BB962C8B-B14F-4D97-AF65-F5344CB8AC3E}">
        <p14:creationId xmlns:p14="http://schemas.microsoft.com/office/powerpoint/2010/main" val="2506459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6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prime scuole medievali</a:t>
            </a:r>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a:t>Nei primi secoli del Medioevo, come si è detto, la cultura veniva trasmessa in ambito ecclesiastico, all’interno di istituzioni promosse </a:t>
            </a:r>
          </a:p>
          <a:p>
            <a:pPr marL="0" indent="0" algn="just">
              <a:buNone/>
            </a:pPr>
            <a:r>
              <a:rPr lang="it-IT" dirty="0"/>
              <a:t> - dai </a:t>
            </a:r>
            <a:r>
              <a:rPr lang="it-IT" b="1" dirty="0"/>
              <a:t>monasteri</a:t>
            </a:r>
            <a:r>
              <a:rPr lang="it-IT" dirty="0"/>
              <a:t> (scuole monacali) </a:t>
            </a:r>
          </a:p>
          <a:p>
            <a:pPr marL="0" indent="0" algn="just">
              <a:buNone/>
            </a:pPr>
            <a:r>
              <a:rPr lang="it-IT" dirty="0"/>
              <a:t> - o dai </a:t>
            </a:r>
            <a:r>
              <a:rPr lang="it-IT" b="1" dirty="0"/>
              <a:t>vescovati</a:t>
            </a:r>
            <a:r>
              <a:rPr lang="it-IT" dirty="0"/>
              <a:t> (scuole episcopali) con lo scopo di formare il clero,</a:t>
            </a:r>
          </a:p>
          <a:p>
            <a:pPr marL="0" indent="0" algn="just">
              <a:buNone/>
            </a:pPr>
            <a:r>
              <a:rPr lang="it-IT" dirty="0"/>
              <a:t> - oppure </a:t>
            </a:r>
            <a:r>
              <a:rPr lang="it-IT" b="1" dirty="0"/>
              <a:t>dall’imperatore stesso </a:t>
            </a:r>
            <a:r>
              <a:rPr lang="it-IT" dirty="0"/>
              <a:t>che si circondava di intellettuali, anch’essi per lo più ecclesiastici, a palazzo (scuola palatina).</a:t>
            </a:r>
          </a:p>
          <a:p>
            <a:pPr algn="just"/>
            <a:r>
              <a:rPr lang="it-IT" dirty="0"/>
              <a:t>La scuola di Alcuino fiorita nell’ultimo ventennio dell’VIII secolo alla corte dell’imperatore prevedeva tre gradi di studio: nel primo si imparavano la lettura, la scrittura e i rudimenti della Bibbia; nel grado successivo le arti del </a:t>
            </a:r>
            <a:r>
              <a:rPr lang="it-IT" b="1" dirty="0"/>
              <a:t>Trivio</a:t>
            </a:r>
            <a:r>
              <a:rPr lang="it-IT" dirty="0"/>
              <a:t> (grammatica, retorica e dialettica che attenevano allo sviluppo del discorso e alle regole della comunicazione e del pensiero) e del </a:t>
            </a:r>
            <a:r>
              <a:rPr lang="it-IT" b="1" dirty="0"/>
              <a:t>Quadrivio</a:t>
            </a:r>
            <a:r>
              <a:rPr lang="it-IT" dirty="0"/>
              <a:t> (aritmetica, geometria, astronomia e musica) che dall’epoca del tardo impero romano erano considerate i fondamenti della formazione del dotto. In ultimo, a completamento dell’istruzione della persona, si approfondiva la </a:t>
            </a:r>
            <a:r>
              <a:rPr lang="it-IT" b="1" dirty="0"/>
              <a:t>lettura e l’interpretazione della Sacra Scrittura</a:t>
            </a:r>
            <a:r>
              <a:rPr lang="it-IT" dirty="0"/>
              <a:t>.</a:t>
            </a:r>
          </a:p>
        </p:txBody>
      </p:sp>
      <p:sp>
        <p:nvSpPr>
          <p:cNvPr id="4" name="Segnaposto piè di pagina 3"/>
          <p:cNvSpPr>
            <a:spLocks noGrp="1"/>
          </p:cNvSpPr>
          <p:nvPr>
            <p:ph type="ftr" sz="quarter" idx="11"/>
          </p:nvPr>
        </p:nvSpPr>
        <p:spPr/>
        <p:txBody>
          <a:bodyPr/>
          <a:lstStyle/>
          <a:p>
            <a:r>
              <a:rPr lang="it-IT">
                <a:solidFill>
                  <a:prstClr val="black">
                    <a:tint val="75000"/>
                  </a:prstClr>
                </a:solidFill>
                <a:latin typeface="Calibri"/>
              </a:rPr>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a:solidFill>
                  <a:prstClr val="black">
                    <a:tint val="75000"/>
                  </a:prstClr>
                </a:solidFill>
                <a:latin typeface="Calibri"/>
              </a:rPr>
              <a:pPr/>
              <a:t>3</a:t>
            </a:fld>
            <a:endParaRPr lang="it-IT">
              <a:solidFill>
                <a:prstClr val="black">
                  <a:tint val="75000"/>
                </a:prstClr>
              </a:solidFill>
              <a:latin typeface="Calibri"/>
            </a:endParaRPr>
          </a:p>
        </p:txBody>
      </p:sp>
    </p:spTree>
    <p:extLst>
      <p:ext uri="{BB962C8B-B14F-4D97-AF65-F5344CB8AC3E}">
        <p14:creationId xmlns:p14="http://schemas.microsoft.com/office/powerpoint/2010/main" val="3798263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018314-B68C-43FE-A0C9-5A58BBA81B08}"/>
              </a:ext>
            </a:extLst>
          </p:cNvPr>
          <p:cNvSpPr>
            <a:spLocks noGrp="1"/>
          </p:cNvSpPr>
          <p:nvPr>
            <p:ph type="title"/>
          </p:nvPr>
        </p:nvSpPr>
        <p:spPr/>
        <p:txBody>
          <a:bodyPr/>
          <a:lstStyle/>
          <a:p>
            <a:r>
              <a:rPr lang="it-IT" dirty="0"/>
              <a:t>Dialettica e filosofia</a:t>
            </a:r>
          </a:p>
        </p:txBody>
      </p:sp>
      <p:sp>
        <p:nvSpPr>
          <p:cNvPr id="3" name="Segnaposto contenuto 2">
            <a:extLst>
              <a:ext uri="{FF2B5EF4-FFF2-40B4-BE49-F238E27FC236}">
                <a16:creationId xmlns:a16="http://schemas.microsoft.com/office/drawing/2014/main" id="{A0DAB095-BE86-42C2-8C2F-931F06C8D932}"/>
              </a:ext>
            </a:extLst>
          </p:cNvPr>
          <p:cNvSpPr>
            <a:spLocks noGrp="1"/>
          </p:cNvSpPr>
          <p:nvPr>
            <p:ph idx="1"/>
          </p:nvPr>
        </p:nvSpPr>
        <p:spPr>
          <a:xfrm>
            <a:off x="530942" y="1278193"/>
            <a:ext cx="10972800" cy="5152104"/>
          </a:xfrm>
        </p:spPr>
        <p:txBody>
          <a:bodyPr>
            <a:noAutofit/>
          </a:bodyPr>
          <a:lstStyle/>
          <a:p>
            <a:pPr marL="0" indent="0" algn="just">
              <a:buNone/>
            </a:pPr>
            <a:r>
              <a:rPr lang="it-IT" sz="2200" dirty="0"/>
              <a:t>Successivamente vi sarà chi, già nell’autunno del medioevo sosterrà che la dialettica è</a:t>
            </a:r>
          </a:p>
          <a:p>
            <a:pPr marL="0" indent="0" algn="just">
              <a:buNone/>
            </a:pPr>
            <a:r>
              <a:rPr lang="it-IT" sz="2200" dirty="0"/>
              <a:t>…</a:t>
            </a:r>
            <a:r>
              <a:rPr lang="it-IT" sz="2200" b="1" i="1" dirty="0"/>
              <a:t>disciplina ad </a:t>
            </a:r>
            <a:r>
              <a:rPr lang="it-IT" sz="2200" b="1" i="1" dirty="0" err="1"/>
              <a:t>discernendas</a:t>
            </a:r>
            <a:r>
              <a:rPr lang="it-IT" sz="2200" b="1" i="1" dirty="0"/>
              <a:t> rerum </a:t>
            </a:r>
            <a:r>
              <a:rPr lang="it-IT" sz="2200" b="1" i="1" dirty="0" err="1"/>
              <a:t>causas</a:t>
            </a:r>
            <a:r>
              <a:rPr lang="it-IT" sz="2200" b="1" i="1" dirty="0"/>
              <a:t>, </a:t>
            </a:r>
            <a:r>
              <a:rPr lang="it-IT" sz="2200" b="1" i="1" dirty="0" err="1"/>
              <a:t>intellectum</a:t>
            </a:r>
            <a:r>
              <a:rPr lang="it-IT" sz="2200" b="1" i="1" dirty="0"/>
              <a:t> mentis </a:t>
            </a:r>
            <a:r>
              <a:rPr lang="it-IT" sz="2200" b="1" i="1" dirty="0" err="1"/>
              <a:t>acuens</a:t>
            </a:r>
            <a:r>
              <a:rPr lang="it-IT" sz="2200" b="1" i="1" dirty="0"/>
              <a:t>, </a:t>
            </a:r>
            <a:r>
              <a:rPr lang="it-IT" sz="2200" b="1" i="1" dirty="0" err="1"/>
              <a:t>veraque</a:t>
            </a:r>
            <a:r>
              <a:rPr lang="it-IT" sz="2200" b="1" i="1" dirty="0"/>
              <a:t> a </a:t>
            </a:r>
            <a:r>
              <a:rPr lang="it-IT" sz="2200" b="1" i="1" dirty="0" err="1"/>
              <a:t>falsis</a:t>
            </a:r>
            <a:r>
              <a:rPr lang="it-IT" sz="2200" b="1" i="1" dirty="0"/>
              <a:t> </a:t>
            </a:r>
            <a:r>
              <a:rPr lang="it-IT" sz="2200" b="1" i="1" dirty="0" err="1"/>
              <a:t>distinguens</a:t>
            </a:r>
            <a:r>
              <a:rPr lang="it-IT" sz="2200" dirty="0"/>
              <a:t>» Lessico di </a:t>
            </a:r>
            <a:r>
              <a:rPr lang="it-IT" sz="2200" dirty="0" err="1"/>
              <a:t>Papias</a:t>
            </a:r>
            <a:r>
              <a:rPr lang="it-IT" sz="2200" dirty="0"/>
              <a:t> (</a:t>
            </a:r>
            <a:r>
              <a:rPr lang="it-IT" sz="2200" dirty="0" err="1"/>
              <a:t>Venetiis</a:t>
            </a:r>
            <a:r>
              <a:rPr lang="it-IT" sz="2200" dirty="0"/>
              <a:t>, 1491), procedendo sulla strada del platonismo.</a:t>
            </a:r>
          </a:p>
          <a:p>
            <a:pPr marL="0" indent="0" algn="just">
              <a:buNone/>
            </a:pPr>
            <a:r>
              <a:rPr lang="it-IT" sz="2200" dirty="0"/>
              <a:t> Siamo nel medesimo contesto culturale in cui agisce Enea Silvio Piccolomini (1405-1464), dove Platone è ripreso e vendicato con una definizione perfettamente aderente allo spirito della </a:t>
            </a:r>
            <a:r>
              <a:rPr lang="it-IT" sz="2200" i="1" dirty="0"/>
              <a:t>Repubblica</a:t>
            </a:r>
            <a:r>
              <a:rPr lang="it-IT" sz="2200" dirty="0"/>
              <a:t> e del </a:t>
            </a:r>
            <a:r>
              <a:rPr lang="it-IT" sz="2200" i="1" dirty="0"/>
              <a:t>Sofista</a:t>
            </a:r>
            <a:r>
              <a:rPr lang="it-IT" sz="2200" dirty="0"/>
              <a:t>:</a:t>
            </a:r>
          </a:p>
          <a:p>
            <a:pPr marL="0" indent="0" algn="just">
              <a:buNone/>
            </a:pPr>
            <a:r>
              <a:rPr lang="it-IT" sz="2200" dirty="0"/>
              <a:t>«Dialettica» è termine che indica «</a:t>
            </a:r>
            <a:r>
              <a:rPr lang="it-IT" sz="2200" b="1" i="1" dirty="0" err="1"/>
              <a:t>solertem</a:t>
            </a:r>
            <a:r>
              <a:rPr lang="it-IT" sz="2200" b="1" i="1" dirty="0"/>
              <a:t>, </a:t>
            </a:r>
            <a:r>
              <a:rPr lang="it-IT" sz="2200" b="1" i="1" dirty="0" err="1"/>
              <a:t>sagacem</a:t>
            </a:r>
            <a:r>
              <a:rPr lang="it-IT" sz="2200" b="1" i="1" dirty="0"/>
              <a:t>, </a:t>
            </a:r>
            <a:r>
              <a:rPr lang="it-IT" sz="2200" b="1" i="1" dirty="0" err="1"/>
              <a:t>absolutam</a:t>
            </a:r>
            <a:r>
              <a:rPr lang="it-IT" sz="2200" b="1" i="1" dirty="0"/>
              <a:t> et </a:t>
            </a:r>
            <a:r>
              <a:rPr lang="it-IT" sz="2200" b="1" i="1" dirty="0" err="1"/>
              <a:t>liberam</a:t>
            </a:r>
            <a:r>
              <a:rPr lang="it-IT" sz="2200" b="1" i="1" dirty="0"/>
              <a:t> </a:t>
            </a:r>
            <a:r>
              <a:rPr lang="it-IT" sz="2200" b="1" i="1" dirty="0" err="1"/>
              <a:t>philosophantis</a:t>
            </a:r>
            <a:r>
              <a:rPr lang="it-IT" sz="2200" b="1" i="1" dirty="0"/>
              <a:t> </a:t>
            </a:r>
            <a:r>
              <a:rPr lang="it-IT" sz="2200" b="1" i="1" dirty="0" err="1"/>
              <a:t>indaginem</a:t>
            </a:r>
            <a:r>
              <a:rPr lang="it-IT" sz="2200" b="1" i="1" dirty="0"/>
              <a:t> </a:t>
            </a:r>
            <a:r>
              <a:rPr lang="it-IT" sz="2200" b="1" i="1" dirty="0" err="1"/>
              <a:t>quae</a:t>
            </a:r>
            <a:r>
              <a:rPr lang="it-IT" sz="2200" b="1" i="1" dirty="0"/>
              <a:t> libere </a:t>
            </a:r>
            <a:r>
              <a:rPr lang="it-IT" sz="2200" b="1" i="1" dirty="0" err="1"/>
              <a:t>progreditur</a:t>
            </a:r>
            <a:r>
              <a:rPr lang="it-IT" sz="2200" b="1" i="1" dirty="0"/>
              <a:t> </a:t>
            </a:r>
            <a:r>
              <a:rPr lang="it-IT" sz="2200" b="1" i="1" dirty="0" err="1"/>
              <a:t>resolvendo</a:t>
            </a:r>
            <a:r>
              <a:rPr lang="it-IT" sz="2200" b="1" i="1" dirty="0"/>
              <a:t> </a:t>
            </a:r>
            <a:r>
              <a:rPr lang="it-IT" sz="2200" b="1" i="1" dirty="0" err="1"/>
              <a:t>cuncta</a:t>
            </a:r>
            <a:r>
              <a:rPr lang="it-IT" sz="2200" b="1" i="1" dirty="0"/>
              <a:t> ad prima, </a:t>
            </a:r>
            <a:r>
              <a:rPr lang="it-IT" sz="2200" b="1" i="1" dirty="0" err="1"/>
              <a:t>adeo</a:t>
            </a:r>
            <a:r>
              <a:rPr lang="it-IT" sz="2200" b="1" i="1" dirty="0"/>
              <a:t> ut </a:t>
            </a:r>
            <a:r>
              <a:rPr lang="it-IT" sz="2200" b="1" i="1" dirty="0" err="1"/>
              <a:t>sit</a:t>
            </a:r>
            <a:r>
              <a:rPr lang="it-IT" sz="2200" b="1" i="1" dirty="0"/>
              <a:t> quidam </a:t>
            </a:r>
            <a:r>
              <a:rPr lang="it-IT" sz="2200" b="1" i="1" dirty="0" err="1"/>
              <a:t>Logicae</a:t>
            </a:r>
            <a:r>
              <a:rPr lang="it-IT" sz="2200" b="1" i="1" dirty="0"/>
              <a:t> </a:t>
            </a:r>
            <a:r>
              <a:rPr lang="it-IT" sz="2200" b="1" i="1" dirty="0" err="1"/>
              <a:t>usus</a:t>
            </a:r>
            <a:r>
              <a:rPr lang="it-IT" sz="2200" b="1" i="1" dirty="0"/>
              <a:t> non ad </a:t>
            </a:r>
            <a:r>
              <a:rPr lang="it-IT" sz="2200" b="1" i="1" dirty="0" err="1"/>
              <a:t>probabilia</a:t>
            </a:r>
            <a:r>
              <a:rPr lang="it-IT" sz="2200" b="1" i="1" dirty="0"/>
              <a:t> tantum, sed per </a:t>
            </a:r>
            <a:r>
              <a:rPr lang="it-IT" sz="2200" b="1" i="1" dirty="0" err="1"/>
              <a:t>astractione</a:t>
            </a:r>
            <a:r>
              <a:rPr lang="it-IT" sz="2200" b="1" i="1" dirty="0"/>
              <a:t> et </a:t>
            </a:r>
            <a:r>
              <a:rPr lang="it-IT" sz="2200" b="1" i="1" dirty="0" err="1"/>
              <a:t>resolutiones</a:t>
            </a:r>
            <a:r>
              <a:rPr lang="it-IT" sz="2200" b="1" i="1" dirty="0"/>
              <a:t> </a:t>
            </a:r>
            <a:r>
              <a:rPr lang="it-IT" sz="2200" b="1" i="1" dirty="0" err="1"/>
              <a:t>usque</a:t>
            </a:r>
            <a:r>
              <a:rPr lang="it-IT" sz="2200" b="1" i="1" dirty="0"/>
              <a:t> ad </a:t>
            </a:r>
            <a:r>
              <a:rPr lang="it-IT" sz="2200" b="1" i="1" dirty="0" err="1"/>
              <a:t>irresolubilia</a:t>
            </a:r>
            <a:r>
              <a:rPr lang="it-IT" sz="2200" dirty="0"/>
              <a:t>» (</a:t>
            </a:r>
            <a:r>
              <a:rPr lang="it-IT" sz="2200" i="1" dirty="0"/>
              <a:t>De rerum </a:t>
            </a:r>
            <a:r>
              <a:rPr lang="it-IT" sz="2200" i="1" dirty="0" err="1"/>
              <a:t>definitionibus</a:t>
            </a:r>
            <a:r>
              <a:rPr lang="it-IT" sz="2200" i="1" dirty="0"/>
              <a:t> </a:t>
            </a:r>
            <a:r>
              <a:rPr lang="it-IT" sz="2200" i="1" dirty="0" err="1"/>
              <a:t>liber</a:t>
            </a:r>
            <a:r>
              <a:rPr lang="it-IT" sz="2200" i="1" dirty="0"/>
              <a:t> </a:t>
            </a:r>
            <a:r>
              <a:rPr lang="it-IT" sz="2200" i="1" dirty="0" err="1"/>
              <a:t>unus</a:t>
            </a:r>
            <a:r>
              <a:rPr lang="it-IT" sz="2200" dirty="0"/>
              <a:t>, </a:t>
            </a:r>
            <a:r>
              <a:rPr lang="it-IT" sz="2200" dirty="0" err="1"/>
              <a:t>Venetiis</a:t>
            </a:r>
            <a:r>
              <a:rPr lang="it-IT" sz="2200" dirty="0"/>
              <a:t>, 1600, pp. 148-148 in E. Garin cit., p. 228)(da parte di colui che filosofa una solerte, sagace, assoluta, libera indagine che liberamente progredisce chiarendo tutte le cose fino ai primi principi, a tal punto da costituire un certo uso della Logica non tanto volto alle cose probabili, ma attraverso astrazioni e risoluzioni, fino a quelle oltre le quali non si può procedere (cioè prime, n.d.r.)»</a:t>
            </a:r>
          </a:p>
        </p:txBody>
      </p:sp>
      <p:sp>
        <p:nvSpPr>
          <p:cNvPr id="4" name="Segnaposto piè di pagina 3">
            <a:extLst>
              <a:ext uri="{FF2B5EF4-FFF2-40B4-BE49-F238E27FC236}">
                <a16:creationId xmlns:a16="http://schemas.microsoft.com/office/drawing/2014/main" id="{2DA59008-4337-418E-8428-82EE514EECFF}"/>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C61D4AEC-A5BC-49DC-B4C6-DD59D180EAD9}"/>
              </a:ext>
            </a:extLst>
          </p:cNvPr>
          <p:cNvSpPr>
            <a:spLocks noGrp="1"/>
          </p:cNvSpPr>
          <p:nvPr>
            <p:ph type="sldNum" sz="quarter" idx="12"/>
          </p:nvPr>
        </p:nvSpPr>
        <p:spPr/>
        <p:txBody>
          <a:bodyPr/>
          <a:lstStyle/>
          <a:p>
            <a:fld id="{E7A41E1B-4F70-4964-A407-84C68BE8251C}" type="slidenum">
              <a:rPr lang="it-IT" smtClean="0"/>
              <a:pPr/>
              <a:t>30</a:t>
            </a:fld>
            <a:endParaRPr lang="it-IT"/>
          </a:p>
        </p:txBody>
      </p:sp>
    </p:spTree>
    <p:extLst>
      <p:ext uri="{BB962C8B-B14F-4D97-AF65-F5344CB8AC3E}">
        <p14:creationId xmlns:p14="http://schemas.microsoft.com/office/powerpoint/2010/main" val="3312018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4C00E4-2B11-4426-A600-85C055E05648}"/>
              </a:ext>
            </a:extLst>
          </p:cNvPr>
          <p:cNvSpPr>
            <a:spLocks noGrp="1"/>
          </p:cNvSpPr>
          <p:nvPr>
            <p:ph type="title"/>
          </p:nvPr>
        </p:nvSpPr>
        <p:spPr/>
        <p:txBody>
          <a:bodyPr/>
          <a:lstStyle/>
          <a:p>
            <a:r>
              <a:rPr lang="it-IT" dirty="0"/>
              <a:t>Aristotele e Abelardo (1079-1142)</a:t>
            </a:r>
          </a:p>
        </p:txBody>
      </p:sp>
      <p:sp>
        <p:nvSpPr>
          <p:cNvPr id="3" name="Segnaposto contenuto 2">
            <a:extLst>
              <a:ext uri="{FF2B5EF4-FFF2-40B4-BE49-F238E27FC236}">
                <a16:creationId xmlns:a16="http://schemas.microsoft.com/office/drawing/2014/main" id="{DB014A02-378E-427E-841D-BEE8DBFBD9DF}"/>
              </a:ext>
            </a:extLst>
          </p:cNvPr>
          <p:cNvSpPr>
            <a:spLocks noGrp="1"/>
          </p:cNvSpPr>
          <p:nvPr>
            <p:ph idx="1"/>
          </p:nvPr>
        </p:nvSpPr>
        <p:spPr/>
        <p:txBody>
          <a:bodyPr>
            <a:normAutofit fontScale="85000" lnSpcReduction="20000"/>
          </a:bodyPr>
          <a:lstStyle/>
          <a:p>
            <a:pPr marL="0" indent="0" algn="just">
              <a:buNone/>
            </a:pPr>
            <a:r>
              <a:rPr lang="it-IT" dirty="0"/>
              <a:t>L’accezione aristotelica invece insiste invece sull’idea di una </a:t>
            </a:r>
            <a:r>
              <a:rPr lang="it-IT" b="1" i="1" dirty="0"/>
              <a:t>ars </a:t>
            </a:r>
            <a:r>
              <a:rPr lang="it-IT" b="1" i="1" dirty="0" err="1"/>
              <a:t>opponendi</a:t>
            </a:r>
            <a:r>
              <a:rPr lang="it-IT" b="1" i="1" dirty="0"/>
              <a:t> et </a:t>
            </a:r>
            <a:r>
              <a:rPr lang="it-IT" b="1" i="1" dirty="0" err="1"/>
              <a:t>respondendi</a:t>
            </a:r>
            <a:r>
              <a:rPr lang="it-IT" dirty="0"/>
              <a:t>, cioè una «tecnica della disputa fondata sulla trattazione degli schemi dei ragionamenti probabili (il sillogismo dialettico distinto dal sillogismo dimostrativo e da quello sofistico). Ciò trova la sua consacrazione nel «</a:t>
            </a:r>
            <a:r>
              <a:rPr lang="it-IT" b="1" i="1" dirty="0"/>
              <a:t>Sic et non </a:t>
            </a:r>
            <a:r>
              <a:rPr lang="it-IT" b="1" dirty="0"/>
              <a:t>di Abelardo </a:t>
            </a:r>
            <a:r>
              <a:rPr lang="it-IT" dirty="0"/>
              <a:t>dove la «tecnica della </a:t>
            </a:r>
            <a:r>
              <a:rPr lang="it-IT" i="1" dirty="0" err="1"/>
              <a:t>disputatio</a:t>
            </a:r>
            <a:r>
              <a:rPr lang="it-IT" dirty="0"/>
              <a:t> si articola sulla discussione della </a:t>
            </a:r>
            <a:r>
              <a:rPr lang="it-IT" i="1" dirty="0" err="1"/>
              <a:t>proprietas</a:t>
            </a:r>
            <a:r>
              <a:rPr lang="it-IT" i="1" dirty="0"/>
              <a:t> </a:t>
            </a:r>
            <a:r>
              <a:rPr lang="it-IT" i="1" dirty="0" err="1"/>
              <a:t>vocum</a:t>
            </a:r>
            <a:r>
              <a:rPr lang="it-IT" i="1" dirty="0"/>
              <a:t> </a:t>
            </a:r>
            <a:r>
              <a:rPr lang="it-IT" dirty="0"/>
              <a:t>(</a:t>
            </a:r>
            <a:r>
              <a:rPr lang="it-IT" i="1" dirty="0"/>
              <a:t>et </a:t>
            </a:r>
            <a:r>
              <a:rPr lang="it-IT" i="1" dirty="0" err="1"/>
              <a:t>recta</a:t>
            </a:r>
            <a:r>
              <a:rPr lang="it-IT" i="1" dirty="0"/>
              <a:t> </a:t>
            </a:r>
            <a:r>
              <a:rPr lang="it-IT" i="1" dirty="0" err="1"/>
              <a:t>impositio</a:t>
            </a:r>
            <a:r>
              <a:rPr lang="it-IT" i="1" dirty="0"/>
              <a:t>: </a:t>
            </a:r>
            <a:r>
              <a:rPr lang="it-IT" dirty="0"/>
              <a:t>proprietà e corretta attribuzione dei nomi, n.d.r.) e procede attraverso la </a:t>
            </a:r>
            <a:r>
              <a:rPr lang="it-IT" i="1" dirty="0" err="1"/>
              <a:t>enunciatio</a:t>
            </a:r>
            <a:r>
              <a:rPr lang="it-IT" i="1" dirty="0"/>
              <a:t> </a:t>
            </a:r>
            <a:r>
              <a:rPr lang="it-IT" i="1" dirty="0" err="1"/>
              <a:t>consequentiarum</a:t>
            </a:r>
            <a:r>
              <a:rPr lang="it-IT" i="1" dirty="0"/>
              <a:t> </a:t>
            </a:r>
            <a:r>
              <a:rPr lang="it-IT" dirty="0"/>
              <a:t>(enunciazione delle conseguenze, n.d.r.), ossia degli argomenti pro e contro, e la enunciazione dei sofismi…</a:t>
            </a:r>
            <a:r>
              <a:rPr lang="it-IT" b="1" dirty="0"/>
              <a:t>La dialettica [diventa così] uno strumento per discutere tesi controverse, portando argomentazioni da una parte e dall’altra, in modo da raggiungere oltre la discordia, il </a:t>
            </a:r>
            <a:r>
              <a:rPr lang="it-IT" b="1" i="1" dirty="0"/>
              <a:t>consensus</a:t>
            </a:r>
            <a:r>
              <a:rPr lang="it-IT" dirty="0"/>
              <a:t>» (Garin, cit. 234).</a:t>
            </a:r>
          </a:p>
        </p:txBody>
      </p:sp>
      <p:sp>
        <p:nvSpPr>
          <p:cNvPr id="4" name="Segnaposto piè di pagina 3">
            <a:extLst>
              <a:ext uri="{FF2B5EF4-FFF2-40B4-BE49-F238E27FC236}">
                <a16:creationId xmlns:a16="http://schemas.microsoft.com/office/drawing/2014/main" id="{FF14E908-A11C-412D-99DB-E9E400FA8739}"/>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313A2F13-7CAD-418F-8221-1492200479C6}"/>
              </a:ext>
            </a:extLst>
          </p:cNvPr>
          <p:cNvSpPr>
            <a:spLocks noGrp="1"/>
          </p:cNvSpPr>
          <p:nvPr>
            <p:ph type="sldNum" sz="quarter" idx="12"/>
          </p:nvPr>
        </p:nvSpPr>
        <p:spPr/>
        <p:txBody>
          <a:bodyPr/>
          <a:lstStyle/>
          <a:p>
            <a:fld id="{E7A41E1B-4F70-4964-A407-84C68BE8251C}" type="slidenum">
              <a:rPr lang="it-IT" smtClean="0"/>
              <a:pPr/>
              <a:t>31</a:t>
            </a:fld>
            <a:endParaRPr lang="it-IT"/>
          </a:p>
        </p:txBody>
      </p:sp>
    </p:spTree>
    <p:extLst>
      <p:ext uri="{BB962C8B-B14F-4D97-AF65-F5344CB8AC3E}">
        <p14:creationId xmlns:p14="http://schemas.microsoft.com/office/powerpoint/2010/main" val="604901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F1A819-DAB6-45E9-9725-23177D89EAD7}"/>
              </a:ext>
            </a:extLst>
          </p:cNvPr>
          <p:cNvSpPr>
            <a:spLocks noGrp="1"/>
          </p:cNvSpPr>
          <p:nvPr>
            <p:ph type="title"/>
          </p:nvPr>
        </p:nvSpPr>
        <p:spPr/>
        <p:txBody>
          <a:bodyPr/>
          <a:lstStyle/>
          <a:p>
            <a:r>
              <a:rPr lang="it-IT" dirty="0"/>
              <a:t>Tre momenti dialettici in Abelardo</a:t>
            </a:r>
          </a:p>
        </p:txBody>
      </p:sp>
      <p:sp>
        <p:nvSpPr>
          <p:cNvPr id="3" name="Segnaposto contenuto 2">
            <a:extLst>
              <a:ext uri="{FF2B5EF4-FFF2-40B4-BE49-F238E27FC236}">
                <a16:creationId xmlns:a16="http://schemas.microsoft.com/office/drawing/2014/main" id="{4FA61014-7B0A-4D97-8334-4BEA19846D10}"/>
              </a:ext>
            </a:extLst>
          </p:cNvPr>
          <p:cNvSpPr>
            <a:spLocks noGrp="1"/>
          </p:cNvSpPr>
          <p:nvPr>
            <p:ph idx="1"/>
          </p:nvPr>
        </p:nvSpPr>
        <p:spPr/>
        <p:txBody>
          <a:bodyPr/>
          <a:lstStyle/>
          <a:p>
            <a:pPr marL="0" indent="0" algn="just">
              <a:buNone/>
            </a:pPr>
            <a:r>
              <a:rPr lang="it-IT" dirty="0"/>
              <a:t>Quindi abbiamo nella visione della dialettica di Abelardo</a:t>
            </a:r>
          </a:p>
          <a:p>
            <a:pPr marL="514350" indent="-514350" algn="just">
              <a:buAutoNum type="arabicParenR"/>
            </a:pPr>
            <a:r>
              <a:rPr lang="it-IT" dirty="0"/>
              <a:t>una parte </a:t>
            </a:r>
            <a:r>
              <a:rPr lang="it-IT" b="1" dirty="0"/>
              <a:t>grammaticale</a:t>
            </a:r>
            <a:r>
              <a:rPr lang="it-IT" dirty="0"/>
              <a:t> sui nomi e la loro imposizione;</a:t>
            </a:r>
          </a:p>
          <a:p>
            <a:pPr marL="514350" indent="-514350" algn="just">
              <a:buAutoNum type="arabicParenR"/>
            </a:pPr>
            <a:r>
              <a:rPr lang="it-IT" dirty="0"/>
              <a:t>una parte più esplicitamente </a:t>
            </a:r>
            <a:r>
              <a:rPr lang="it-IT" b="1" dirty="0"/>
              <a:t>logico-inferenziale</a:t>
            </a:r>
            <a:r>
              <a:rPr lang="it-IT" dirty="0"/>
              <a:t>: trarre le conseguenze delle tesi rispettivamente contrarie;</a:t>
            </a:r>
          </a:p>
          <a:p>
            <a:pPr marL="514350" indent="-514350" algn="just">
              <a:buAutoNum type="arabicParenR"/>
            </a:pPr>
            <a:r>
              <a:rPr lang="it-IT" dirty="0"/>
              <a:t>una parte propriamente </a:t>
            </a:r>
            <a:r>
              <a:rPr lang="it-IT" b="1" dirty="0"/>
              <a:t>dialogica</a:t>
            </a:r>
            <a:r>
              <a:rPr lang="it-IT" dirty="0"/>
              <a:t> che inizia al punto 2 si protrae fino a una epagogica (</a:t>
            </a:r>
            <a:r>
              <a:rPr lang="it-IT" i="1" dirty="0" err="1"/>
              <a:t>epagogé</a:t>
            </a:r>
            <a:r>
              <a:rPr lang="it-IT" dirty="0"/>
              <a:t> è la risoluzione dei conflitti nel passaggio dal molteplice all’Uno in Platone) con la ricerca del</a:t>
            </a:r>
            <a:r>
              <a:rPr lang="it-IT" i="1" dirty="0"/>
              <a:t> consensus</a:t>
            </a:r>
            <a:r>
              <a:rPr lang="it-IT" dirty="0"/>
              <a:t>.</a:t>
            </a:r>
          </a:p>
        </p:txBody>
      </p:sp>
      <p:sp>
        <p:nvSpPr>
          <p:cNvPr id="4" name="Segnaposto piè di pagina 3">
            <a:extLst>
              <a:ext uri="{FF2B5EF4-FFF2-40B4-BE49-F238E27FC236}">
                <a16:creationId xmlns:a16="http://schemas.microsoft.com/office/drawing/2014/main" id="{125BD367-B7B1-45E5-BDFA-A3FA3EBC20D0}"/>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2D029CF1-063D-45E2-B930-59B7099ADA48}"/>
              </a:ext>
            </a:extLst>
          </p:cNvPr>
          <p:cNvSpPr>
            <a:spLocks noGrp="1"/>
          </p:cNvSpPr>
          <p:nvPr>
            <p:ph type="sldNum" sz="quarter" idx="12"/>
          </p:nvPr>
        </p:nvSpPr>
        <p:spPr/>
        <p:txBody>
          <a:bodyPr/>
          <a:lstStyle/>
          <a:p>
            <a:fld id="{E7A41E1B-4F70-4964-A407-84C68BE8251C}" type="slidenum">
              <a:rPr lang="it-IT" smtClean="0"/>
              <a:pPr/>
              <a:t>32</a:t>
            </a:fld>
            <a:endParaRPr lang="it-IT"/>
          </a:p>
        </p:txBody>
      </p:sp>
    </p:spTree>
    <p:extLst>
      <p:ext uri="{BB962C8B-B14F-4D97-AF65-F5344CB8AC3E}">
        <p14:creationId xmlns:p14="http://schemas.microsoft.com/office/powerpoint/2010/main" val="9142397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C4F532-56B6-43CF-8DC7-1C3AF3C24677}"/>
              </a:ext>
            </a:extLst>
          </p:cNvPr>
          <p:cNvSpPr>
            <a:spLocks noGrp="1"/>
          </p:cNvSpPr>
          <p:nvPr>
            <p:ph type="title"/>
          </p:nvPr>
        </p:nvSpPr>
        <p:spPr/>
        <p:txBody>
          <a:bodyPr/>
          <a:lstStyle/>
          <a:p>
            <a:r>
              <a:rPr lang="it-IT" dirty="0"/>
              <a:t>L’opinione e il probabile</a:t>
            </a:r>
          </a:p>
        </p:txBody>
      </p:sp>
      <p:sp>
        <p:nvSpPr>
          <p:cNvPr id="3" name="Segnaposto contenuto 2">
            <a:extLst>
              <a:ext uri="{FF2B5EF4-FFF2-40B4-BE49-F238E27FC236}">
                <a16:creationId xmlns:a16="http://schemas.microsoft.com/office/drawing/2014/main" id="{2A2989EA-9029-4A4D-B602-6DC260CE3F25}"/>
              </a:ext>
            </a:extLst>
          </p:cNvPr>
          <p:cNvSpPr>
            <a:spLocks noGrp="1"/>
          </p:cNvSpPr>
          <p:nvPr>
            <p:ph idx="1"/>
          </p:nvPr>
        </p:nvSpPr>
        <p:spPr/>
        <p:txBody>
          <a:bodyPr>
            <a:noAutofit/>
          </a:bodyPr>
          <a:lstStyle/>
          <a:p>
            <a:pPr marL="0" indent="0" algn="just">
              <a:buNone/>
            </a:pPr>
            <a:r>
              <a:rPr lang="it-IT" sz="2500" dirty="0"/>
              <a:t>La discussione dialettica però si dipana aristotelicamente nell’ambito del </a:t>
            </a:r>
            <a:r>
              <a:rPr lang="it-IT" sz="2500" b="1" dirty="0"/>
              <a:t>probabile</a:t>
            </a:r>
            <a:r>
              <a:rPr lang="it-IT" sz="2500" dirty="0"/>
              <a:t>:</a:t>
            </a:r>
          </a:p>
          <a:p>
            <a:pPr algn="just">
              <a:buFontTx/>
              <a:buChar char="-"/>
            </a:pPr>
            <a:r>
              <a:rPr lang="it-IT" sz="2500" dirty="0"/>
              <a:t>a un’affermazione non dimostrabile analiticamente (e proprio perché non dimostrabile analiticamente)</a:t>
            </a:r>
          </a:p>
          <a:p>
            <a:pPr algn="just">
              <a:buFontTx/>
              <a:buChar char="-"/>
            </a:pPr>
            <a:r>
              <a:rPr lang="it-IT" sz="2500" dirty="0"/>
              <a:t>si oppone un’altra affermazione avente il medesimo carattere probabilistico </a:t>
            </a:r>
          </a:p>
          <a:p>
            <a:pPr marL="0" indent="0" algn="just">
              <a:buNone/>
            </a:pPr>
            <a:r>
              <a:rPr lang="it-IT" sz="2500" dirty="0"/>
              <a:t>(«</a:t>
            </a:r>
            <a:r>
              <a:rPr lang="it-IT" sz="2500" i="1" dirty="0"/>
              <a:t>Si </a:t>
            </a:r>
            <a:r>
              <a:rPr lang="it-IT" sz="2500" i="1" dirty="0" err="1"/>
              <a:t>adfirmatio</a:t>
            </a:r>
            <a:r>
              <a:rPr lang="it-IT" sz="2500" i="1" dirty="0"/>
              <a:t> est </a:t>
            </a:r>
            <a:r>
              <a:rPr lang="it-IT" sz="2500" i="1" dirty="0" err="1"/>
              <a:t>probabilis</a:t>
            </a:r>
            <a:r>
              <a:rPr lang="it-IT" sz="2500" i="1" dirty="0"/>
              <a:t>, </a:t>
            </a:r>
            <a:r>
              <a:rPr lang="it-IT" sz="2500" i="1" dirty="0" err="1"/>
              <a:t>etiam</a:t>
            </a:r>
            <a:r>
              <a:rPr lang="it-IT" sz="2500" i="1" dirty="0"/>
              <a:t> </a:t>
            </a:r>
            <a:r>
              <a:rPr lang="it-IT" sz="2500" i="1" dirty="0" err="1"/>
              <a:t>negatio</a:t>
            </a:r>
            <a:r>
              <a:rPr lang="it-IT" sz="2500" i="1" dirty="0"/>
              <a:t> opposita </a:t>
            </a:r>
            <a:r>
              <a:rPr lang="it-IT" sz="2500" i="1" dirty="0" err="1"/>
              <a:t>probabilis</a:t>
            </a:r>
            <a:r>
              <a:rPr lang="it-IT" sz="2500" i="1" dirty="0"/>
              <a:t> est, </a:t>
            </a:r>
            <a:r>
              <a:rPr lang="it-IT" sz="2500" i="1" dirty="0" err="1"/>
              <a:t>quia</a:t>
            </a:r>
            <a:r>
              <a:rPr lang="it-IT" sz="2500" i="1" dirty="0"/>
              <a:t> </a:t>
            </a:r>
            <a:r>
              <a:rPr lang="it-IT" sz="2500" i="1" dirty="0" err="1"/>
              <a:t>quod</a:t>
            </a:r>
            <a:r>
              <a:rPr lang="it-IT" sz="2500" i="1" dirty="0"/>
              <a:t> esse </a:t>
            </a:r>
            <a:r>
              <a:rPr lang="it-IT" sz="2500" i="1" dirty="0" err="1"/>
              <a:t>potest</a:t>
            </a:r>
            <a:r>
              <a:rPr lang="it-IT" sz="2500" i="1" dirty="0"/>
              <a:t>, </a:t>
            </a:r>
            <a:r>
              <a:rPr lang="it-IT" sz="2500" i="1" dirty="0" err="1"/>
              <a:t>potest</a:t>
            </a:r>
            <a:r>
              <a:rPr lang="it-IT" sz="2500" i="1" dirty="0"/>
              <a:t> </a:t>
            </a:r>
            <a:r>
              <a:rPr lang="it-IT" sz="2500" i="1" dirty="0" err="1"/>
              <a:t>etiam</a:t>
            </a:r>
            <a:r>
              <a:rPr lang="it-IT" sz="2500" i="1" dirty="0"/>
              <a:t> non esse»: </a:t>
            </a:r>
            <a:r>
              <a:rPr lang="it-IT" sz="2500" dirty="0"/>
              <a:t>se l’affermazione è probabile, anche la negazione opposta è parimenti probabile, perché ciò che può essere, può anche non essere – Alberto Magno, </a:t>
            </a:r>
            <a:r>
              <a:rPr lang="it-IT" sz="2500" i="1" dirty="0"/>
              <a:t>Commento ai Topici, in Garin, </a:t>
            </a:r>
            <a:r>
              <a:rPr lang="it-IT" sz="2500" dirty="0"/>
              <a:t>cit. p. 237).</a:t>
            </a:r>
          </a:p>
          <a:p>
            <a:pPr algn="just">
              <a:buFontTx/>
              <a:buChar char="-"/>
            </a:pPr>
            <a:r>
              <a:rPr lang="it-IT" sz="2500" dirty="0"/>
              <a:t>In tale scontro è necessario sviluppare schemi di discorso,  modelli di confutazione di sofismi e si sviluppa propriamente la </a:t>
            </a:r>
            <a:r>
              <a:rPr lang="it-IT" sz="2500" b="1" i="1" dirty="0" err="1"/>
              <a:t>scientia</a:t>
            </a:r>
            <a:r>
              <a:rPr lang="it-IT" sz="2500" b="1" i="1" dirty="0"/>
              <a:t> bene </a:t>
            </a:r>
            <a:r>
              <a:rPr lang="it-IT" sz="2500" b="1" i="1" dirty="0" err="1"/>
              <a:t>disputandi</a:t>
            </a:r>
            <a:r>
              <a:rPr lang="it-IT" sz="2500" i="1" dirty="0"/>
              <a:t>.</a:t>
            </a:r>
          </a:p>
        </p:txBody>
      </p:sp>
      <p:sp>
        <p:nvSpPr>
          <p:cNvPr id="4" name="Segnaposto piè di pagina 3">
            <a:extLst>
              <a:ext uri="{FF2B5EF4-FFF2-40B4-BE49-F238E27FC236}">
                <a16:creationId xmlns:a16="http://schemas.microsoft.com/office/drawing/2014/main" id="{F8F2FE2F-761B-4DD2-8FA1-7E5A5D3C6C2A}"/>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CB472737-C0DF-43FB-B75D-BA7AD085FA8B}"/>
              </a:ext>
            </a:extLst>
          </p:cNvPr>
          <p:cNvSpPr>
            <a:spLocks noGrp="1"/>
          </p:cNvSpPr>
          <p:nvPr>
            <p:ph type="sldNum" sz="quarter" idx="12"/>
          </p:nvPr>
        </p:nvSpPr>
        <p:spPr/>
        <p:txBody>
          <a:bodyPr/>
          <a:lstStyle/>
          <a:p>
            <a:fld id="{E7A41E1B-4F70-4964-A407-84C68BE8251C}" type="slidenum">
              <a:rPr lang="it-IT" smtClean="0"/>
              <a:pPr/>
              <a:t>33</a:t>
            </a:fld>
            <a:endParaRPr lang="it-IT"/>
          </a:p>
        </p:txBody>
      </p:sp>
    </p:spTree>
    <p:extLst>
      <p:ext uri="{BB962C8B-B14F-4D97-AF65-F5344CB8AC3E}">
        <p14:creationId xmlns:p14="http://schemas.microsoft.com/office/powerpoint/2010/main" val="3021004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2CC6CB-FCD2-46FF-9988-F1D9D962B3D7}"/>
              </a:ext>
            </a:extLst>
          </p:cNvPr>
          <p:cNvSpPr>
            <a:spLocks noGrp="1"/>
          </p:cNvSpPr>
          <p:nvPr>
            <p:ph type="title"/>
          </p:nvPr>
        </p:nvSpPr>
        <p:spPr/>
        <p:txBody>
          <a:bodyPr/>
          <a:lstStyle/>
          <a:p>
            <a:r>
              <a:rPr lang="it-IT" dirty="0"/>
              <a:t>Il sillogismo dialettico</a:t>
            </a:r>
          </a:p>
        </p:txBody>
      </p:sp>
      <p:sp>
        <p:nvSpPr>
          <p:cNvPr id="3" name="Segnaposto contenuto 2">
            <a:extLst>
              <a:ext uri="{FF2B5EF4-FFF2-40B4-BE49-F238E27FC236}">
                <a16:creationId xmlns:a16="http://schemas.microsoft.com/office/drawing/2014/main" id="{5BB15544-6B13-47A4-B515-E04A488ABA85}"/>
              </a:ext>
            </a:extLst>
          </p:cNvPr>
          <p:cNvSpPr>
            <a:spLocks noGrp="1"/>
          </p:cNvSpPr>
          <p:nvPr>
            <p:ph idx="1"/>
          </p:nvPr>
        </p:nvSpPr>
        <p:spPr/>
        <p:txBody>
          <a:bodyPr>
            <a:normAutofit fontScale="70000" lnSpcReduction="20000"/>
          </a:bodyPr>
          <a:lstStyle/>
          <a:p>
            <a:pPr marL="0" indent="0" algn="ctr">
              <a:buNone/>
            </a:pPr>
            <a:r>
              <a:rPr lang="it-IT" dirty="0"/>
              <a:t> Un sillogismo</a:t>
            </a:r>
          </a:p>
          <a:p>
            <a:pPr marL="0" indent="0" algn="ctr">
              <a:buNone/>
            </a:pPr>
            <a:r>
              <a:rPr lang="it-IT" dirty="0"/>
              <a:t>è uno schema di ragionamento in cui da due premesse discende necessariamente una conclusione: per es.</a:t>
            </a:r>
          </a:p>
          <a:p>
            <a:pPr marL="514350" indent="-514350" algn="ctr">
              <a:buAutoNum type="arabicParenR"/>
            </a:pPr>
            <a:r>
              <a:rPr lang="it-IT" dirty="0"/>
              <a:t>Tutti gli uomini sono mortali</a:t>
            </a:r>
          </a:p>
          <a:p>
            <a:pPr marL="514350" indent="-514350" algn="ctr">
              <a:buAutoNum type="arabicParenR"/>
            </a:pPr>
            <a:r>
              <a:rPr lang="it-IT" dirty="0"/>
              <a:t>I filosofia sono uomini</a:t>
            </a:r>
          </a:p>
          <a:p>
            <a:pPr marL="514350" indent="-514350" algn="ctr">
              <a:buAutoNum type="arabicParenR"/>
            </a:pPr>
            <a:r>
              <a:rPr lang="it-IT" dirty="0"/>
              <a:t>I filosofi sono mortali</a:t>
            </a:r>
          </a:p>
          <a:p>
            <a:pPr marL="0" indent="0" algn="ctr">
              <a:buNone/>
            </a:pPr>
            <a:r>
              <a:rPr lang="it-IT" dirty="0"/>
              <a:t>Quando il sillogismo è dialettico?</a:t>
            </a:r>
          </a:p>
          <a:p>
            <a:pPr marL="0" indent="0" algn="ctr">
              <a:buNone/>
            </a:pPr>
            <a:r>
              <a:rPr lang="it-IT" dirty="0"/>
              <a:t>Quando le premesse, invece che assolutamente certe, sono ritenute valide «per lo più, o sono considerate solo probabili o ammesse dalla consuetudine o dai più, o dai sapienti»: per es.</a:t>
            </a:r>
          </a:p>
          <a:p>
            <a:pPr marL="0" indent="0" algn="ctr">
              <a:buNone/>
            </a:pPr>
            <a:r>
              <a:rPr lang="it-IT" dirty="0"/>
              <a:t>1) Circolare nudi è indecente</a:t>
            </a:r>
          </a:p>
          <a:p>
            <a:pPr marL="0" indent="0" algn="ctr">
              <a:buNone/>
            </a:pPr>
            <a:r>
              <a:rPr lang="it-IT" dirty="0"/>
              <a:t>2) Tizio è uscito di casa nudo</a:t>
            </a:r>
          </a:p>
          <a:p>
            <a:pPr marL="0" indent="0" algn="ctr">
              <a:buNone/>
            </a:pPr>
            <a:r>
              <a:rPr lang="it-IT" dirty="0"/>
              <a:t>3) Tizio mantiene un comportamento indecente</a:t>
            </a:r>
          </a:p>
          <a:p>
            <a:pPr marL="0" indent="0" algn="just">
              <a:buNone/>
            </a:pPr>
            <a:r>
              <a:rPr lang="it-IT" dirty="0"/>
              <a:t>Nei</a:t>
            </a:r>
            <a:r>
              <a:rPr lang="it-IT" i="1" dirty="0"/>
              <a:t> Topici </a:t>
            </a:r>
            <a:r>
              <a:rPr lang="it-IT" dirty="0"/>
              <a:t>Aristotele formulerà degli esempi di sillogismo dialettico e dei modelli generali di ragionamento per affrontare le discussioni.</a:t>
            </a:r>
          </a:p>
        </p:txBody>
      </p:sp>
      <p:sp>
        <p:nvSpPr>
          <p:cNvPr id="4" name="Segnaposto piè di pagina 3">
            <a:extLst>
              <a:ext uri="{FF2B5EF4-FFF2-40B4-BE49-F238E27FC236}">
                <a16:creationId xmlns:a16="http://schemas.microsoft.com/office/drawing/2014/main" id="{A58C5F3D-3FE4-476E-9561-8B7016DB944F}"/>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07BB919F-47E0-40BB-A748-DFCBEA1DA9F0}"/>
              </a:ext>
            </a:extLst>
          </p:cNvPr>
          <p:cNvSpPr>
            <a:spLocks noGrp="1"/>
          </p:cNvSpPr>
          <p:nvPr>
            <p:ph type="sldNum" sz="quarter" idx="12"/>
          </p:nvPr>
        </p:nvSpPr>
        <p:spPr/>
        <p:txBody>
          <a:bodyPr/>
          <a:lstStyle/>
          <a:p>
            <a:fld id="{E7A41E1B-4F70-4964-A407-84C68BE8251C}" type="slidenum">
              <a:rPr lang="it-IT" smtClean="0"/>
              <a:pPr/>
              <a:t>34</a:t>
            </a:fld>
            <a:endParaRPr lang="it-IT"/>
          </a:p>
        </p:txBody>
      </p:sp>
    </p:spTree>
    <p:extLst>
      <p:ext uri="{BB962C8B-B14F-4D97-AF65-F5344CB8AC3E}">
        <p14:creationId xmlns:p14="http://schemas.microsoft.com/office/powerpoint/2010/main" val="27074345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2D1EAC-8459-41BB-B9DA-07FABEE246FA}"/>
              </a:ext>
            </a:extLst>
          </p:cNvPr>
          <p:cNvSpPr>
            <a:spLocks noGrp="1"/>
          </p:cNvSpPr>
          <p:nvPr>
            <p:ph type="title"/>
          </p:nvPr>
        </p:nvSpPr>
        <p:spPr/>
        <p:txBody>
          <a:bodyPr/>
          <a:lstStyle/>
          <a:p>
            <a:r>
              <a:rPr lang="it-IT" dirty="0"/>
              <a:t>La dialettica probabilistica e la </a:t>
            </a:r>
            <a:r>
              <a:rPr lang="it-IT" i="1" dirty="0" err="1"/>
              <a:t>disputatio</a:t>
            </a:r>
            <a:r>
              <a:rPr lang="it-IT" dirty="0"/>
              <a:t> </a:t>
            </a:r>
          </a:p>
        </p:txBody>
      </p:sp>
      <p:sp>
        <p:nvSpPr>
          <p:cNvPr id="3" name="Segnaposto contenuto 2">
            <a:extLst>
              <a:ext uri="{FF2B5EF4-FFF2-40B4-BE49-F238E27FC236}">
                <a16:creationId xmlns:a16="http://schemas.microsoft.com/office/drawing/2014/main" id="{C8F7E9D6-6D07-471E-93B1-19378FD8C93E}"/>
              </a:ext>
            </a:extLst>
          </p:cNvPr>
          <p:cNvSpPr>
            <a:spLocks noGrp="1"/>
          </p:cNvSpPr>
          <p:nvPr>
            <p:ph idx="1"/>
          </p:nvPr>
        </p:nvSpPr>
        <p:spPr/>
        <p:txBody>
          <a:bodyPr>
            <a:normAutofit lnSpcReduction="10000"/>
          </a:bodyPr>
          <a:lstStyle/>
          <a:p>
            <a:pPr marL="0" indent="0" algn="just">
              <a:buNone/>
            </a:pPr>
            <a:r>
              <a:rPr lang="it-IT" dirty="0"/>
              <a:t>Nell’accezione aristotelica che enfatizza la dimensione della </a:t>
            </a:r>
            <a:r>
              <a:rPr lang="it-IT" b="1" dirty="0" err="1"/>
              <a:t>dialogicità</a:t>
            </a:r>
            <a:r>
              <a:rPr lang="it-IT" b="1" dirty="0"/>
              <a:t> a partire dal probabile e in direzione del consenso </a:t>
            </a:r>
            <a:r>
              <a:rPr lang="it-IT" dirty="0"/>
              <a:t>si determina lo sviluppo di una dialettica diviene tecnica della </a:t>
            </a:r>
            <a:r>
              <a:rPr lang="it-IT" i="1" dirty="0" err="1"/>
              <a:t>disputatio</a:t>
            </a:r>
            <a:r>
              <a:rPr lang="it-IT" dirty="0"/>
              <a:t>, cioè della modalità principale di affrontare le questioni filosofiche nelle università, in sede didattica anzitutto, ma anche successivamente in sede di ricerca filosofico-teologica. Naturalmente man mano che si procedeva nell’assunzione della dialettica a metodo della scienza era necessaria una sorta di sua </a:t>
            </a:r>
            <a:r>
              <a:rPr lang="it-IT" b="1" dirty="0"/>
              <a:t>purificazione logica</a:t>
            </a:r>
            <a:r>
              <a:rPr lang="it-IT" dirty="0"/>
              <a:t>, che trasformasse vieppiù il sillogismo dialettico in sillogismo dimostrativo. </a:t>
            </a:r>
          </a:p>
        </p:txBody>
      </p:sp>
      <p:sp>
        <p:nvSpPr>
          <p:cNvPr id="4" name="Segnaposto piè di pagina 3">
            <a:extLst>
              <a:ext uri="{FF2B5EF4-FFF2-40B4-BE49-F238E27FC236}">
                <a16:creationId xmlns:a16="http://schemas.microsoft.com/office/drawing/2014/main" id="{CE4E6143-A69B-4C98-810F-84FCFA229689}"/>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D1A67FF7-9ECD-4401-9D74-920AC90265D0}"/>
              </a:ext>
            </a:extLst>
          </p:cNvPr>
          <p:cNvSpPr>
            <a:spLocks noGrp="1"/>
          </p:cNvSpPr>
          <p:nvPr>
            <p:ph type="sldNum" sz="quarter" idx="12"/>
          </p:nvPr>
        </p:nvSpPr>
        <p:spPr/>
        <p:txBody>
          <a:bodyPr/>
          <a:lstStyle/>
          <a:p>
            <a:fld id="{E7A41E1B-4F70-4964-A407-84C68BE8251C}" type="slidenum">
              <a:rPr lang="it-IT" smtClean="0"/>
              <a:pPr/>
              <a:t>35</a:t>
            </a:fld>
            <a:endParaRPr lang="it-IT"/>
          </a:p>
        </p:txBody>
      </p:sp>
    </p:spTree>
    <p:extLst>
      <p:ext uri="{BB962C8B-B14F-4D97-AF65-F5344CB8AC3E}">
        <p14:creationId xmlns:p14="http://schemas.microsoft.com/office/powerpoint/2010/main" val="42484718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71DFAA-EA5A-453F-9CA7-DE487F1809B3}"/>
              </a:ext>
            </a:extLst>
          </p:cNvPr>
          <p:cNvSpPr>
            <a:spLocks noGrp="1"/>
          </p:cNvSpPr>
          <p:nvPr>
            <p:ph type="title"/>
          </p:nvPr>
        </p:nvSpPr>
        <p:spPr/>
        <p:txBody>
          <a:bodyPr/>
          <a:lstStyle/>
          <a:p>
            <a:r>
              <a:rPr lang="it-IT" dirty="0"/>
              <a:t>Tommaso</a:t>
            </a:r>
          </a:p>
        </p:txBody>
      </p:sp>
      <p:sp>
        <p:nvSpPr>
          <p:cNvPr id="3" name="Segnaposto contenuto 2">
            <a:extLst>
              <a:ext uri="{FF2B5EF4-FFF2-40B4-BE49-F238E27FC236}">
                <a16:creationId xmlns:a16="http://schemas.microsoft.com/office/drawing/2014/main" id="{EF6E4A31-3F9A-4A23-B7A9-7D1A31BDEF50}"/>
              </a:ext>
            </a:extLst>
          </p:cNvPr>
          <p:cNvSpPr>
            <a:spLocks noGrp="1"/>
          </p:cNvSpPr>
          <p:nvPr>
            <p:ph idx="1"/>
          </p:nvPr>
        </p:nvSpPr>
        <p:spPr/>
        <p:txBody>
          <a:bodyPr>
            <a:normAutofit fontScale="92500" lnSpcReduction="20000"/>
          </a:bodyPr>
          <a:lstStyle/>
          <a:p>
            <a:pPr marL="0" indent="0" algn="just">
              <a:buNone/>
            </a:pPr>
            <a:r>
              <a:rPr lang="it-IT" dirty="0"/>
              <a:t>In Tommaso la </a:t>
            </a:r>
            <a:r>
              <a:rPr lang="it-IT" i="1" dirty="0" err="1"/>
              <a:t>disputatio</a:t>
            </a:r>
            <a:r>
              <a:rPr lang="it-IT" dirty="0"/>
              <a:t> è diventato un metodo che, </a:t>
            </a:r>
            <a:r>
              <a:rPr lang="it-IT" b="1" dirty="0" err="1"/>
              <a:t>rigorizzando</a:t>
            </a:r>
            <a:r>
              <a:rPr lang="it-IT" b="1" dirty="0"/>
              <a:t> il ragionamento e cercando premesse razionalmente indubitabili</a:t>
            </a:r>
            <a:r>
              <a:rPr lang="it-IT" dirty="0"/>
              <a:t>, risolve le controversie in direzione di una </a:t>
            </a:r>
            <a:r>
              <a:rPr lang="it-IT" b="1" dirty="0"/>
              <a:t>certezza razionale </a:t>
            </a:r>
            <a:r>
              <a:rPr lang="it-IT" dirty="0"/>
              <a:t>confortata dalla sua «convenienza» con la superiore </a:t>
            </a:r>
            <a:r>
              <a:rPr lang="it-IT" b="1" dirty="0"/>
              <a:t>certezza delle verità di fede</a:t>
            </a:r>
            <a:r>
              <a:rPr lang="it-IT" dirty="0"/>
              <a:t>. </a:t>
            </a:r>
          </a:p>
          <a:p>
            <a:pPr marL="0" indent="0" algn="just">
              <a:buNone/>
            </a:pPr>
            <a:r>
              <a:rPr lang="it-IT" dirty="0"/>
              <a:t>Paradossalmente il più aristotelico dei filosofi medievali giunge a determinare implicitamente la discussione dialettica nella </a:t>
            </a:r>
            <a:r>
              <a:rPr lang="it-IT" i="1" dirty="0" err="1"/>
              <a:t>disputatio</a:t>
            </a:r>
            <a:r>
              <a:rPr lang="it-IT" dirty="0"/>
              <a:t> come una disciplina di verità, alla maniera platonica (mentre la parte più squisitamente probabilistica del discorso dialettico alla fine del Medioevo viene abbandonata al campo della retorica e della persuasione letteraria).</a:t>
            </a:r>
          </a:p>
        </p:txBody>
      </p:sp>
      <p:sp>
        <p:nvSpPr>
          <p:cNvPr id="4" name="Segnaposto piè di pagina 3">
            <a:extLst>
              <a:ext uri="{FF2B5EF4-FFF2-40B4-BE49-F238E27FC236}">
                <a16:creationId xmlns:a16="http://schemas.microsoft.com/office/drawing/2014/main" id="{85C0812C-D996-4877-AF54-E835F9269FFD}"/>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CCC8D846-7EBC-45A2-8DAB-7E3F62C52F07}"/>
              </a:ext>
            </a:extLst>
          </p:cNvPr>
          <p:cNvSpPr>
            <a:spLocks noGrp="1"/>
          </p:cNvSpPr>
          <p:nvPr>
            <p:ph type="sldNum" sz="quarter" idx="12"/>
          </p:nvPr>
        </p:nvSpPr>
        <p:spPr/>
        <p:txBody>
          <a:bodyPr/>
          <a:lstStyle/>
          <a:p>
            <a:fld id="{E7A41E1B-4F70-4964-A407-84C68BE8251C}" type="slidenum">
              <a:rPr lang="it-IT" smtClean="0"/>
              <a:pPr/>
              <a:t>36</a:t>
            </a:fld>
            <a:endParaRPr lang="it-IT"/>
          </a:p>
        </p:txBody>
      </p:sp>
    </p:spTree>
    <p:extLst>
      <p:ext uri="{BB962C8B-B14F-4D97-AF65-F5344CB8AC3E}">
        <p14:creationId xmlns:p14="http://schemas.microsoft.com/office/powerpoint/2010/main" val="475891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1A8EA2-6CD9-41F1-9B7E-CF5D08C26789}"/>
              </a:ext>
            </a:extLst>
          </p:cNvPr>
          <p:cNvSpPr>
            <a:spLocks noGrp="1"/>
          </p:cNvSpPr>
          <p:nvPr>
            <p:ph type="title"/>
          </p:nvPr>
        </p:nvSpPr>
        <p:spPr/>
        <p:txBody>
          <a:bodyPr/>
          <a:lstStyle/>
          <a:p>
            <a:r>
              <a:rPr lang="it-IT" dirty="0"/>
              <a:t>Dialettica e filosofia</a:t>
            </a:r>
          </a:p>
        </p:txBody>
      </p:sp>
      <p:sp>
        <p:nvSpPr>
          <p:cNvPr id="3" name="Segnaposto contenuto 2">
            <a:extLst>
              <a:ext uri="{FF2B5EF4-FFF2-40B4-BE49-F238E27FC236}">
                <a16:creationId xmlns:a16="http://schemas.microsoft.com/office/drawing/2014/main" id="{D68573B8-62FE-4648-82C1-448C94FC6FE6}"/>
              </a:ext>
            </a:extLst>
          </p:cNvPr>
          <p:cNvSpPr>
            <a:spLocks noGrp="1"/>
          </p:cNvSpPr>
          <p:nvPr>
            <p:ph idx="1"/>
          </p:nvPr>
        </p:nvSpPr>
        <p:spPr>
          <a:xfrm>
            <a:off x="609600" y="1417638"/>
            <a:ext cx="10972800" cy="4717691"/>
          </a:xfrm>
        </p:spPr>
        <p:txBody>
          <a:bodyPr>
            <a:noAutofit/>
          </a:bodyPr>
          <a:lstStyle/>
          <a:p>
            <a:pPr marL="0" indent="0" algn="just">
              <a:buNone/>
            </a:pPr>
            <a:r>
              <a:rPr lang="it-IT" sz="2800" dirty="0"/>
              <a:t>Ciò che, tuttavia, rimane decisivo, in Tommaso, come in tutti gli autori del Medioevo, è questa capacità di </a:t>
            </a:r>
            <a:r>
              <a:rPr lang="it-IT" sz="2800" b="1" dirty="0"/>
              <a:t>non scandalizzarsi del </a:t>
            </a:r>
            <a:r>
              <a:rPr lang="it-IT" sz="2800" b="1" i="1" dirty="0"/>
              <a:t>sic et non</a:t>
            </a:r>
            <a:r>
              <a:rPr lang="it-IT" sz="2800" dirty="0"/>
              <a:t>:</a:t>
            </a:r>
          </a:p>
          <a:p>
            <a:pPr marL="0" indent="0" algn="ctr">
              <a:buNone/>
            </a:pPr>
            <a:r>
              <a:rPr lang="it-IT" sz="2800" i="1" dirty="0"/>
              <a:t> non ammettere che esista un’opinione contraria significa, infatti, presumere di possedere la verità, o una sua porzione decisiva, non alla fine del confronto, ma all’inizio…</a:t>
            </a:r>
          </a:p>
          <a:p>
            <a:pPr marL="0" indent="0" algn="just">
              <a:buNone/>
            </a:pPr>
            <a:r>
              <a:rPr lang="it-IT" sz="2800" dirty="0"/>
              <a:t>Questo rifiuto però decreterebbe la </a:t>
            </a:r>
            <a:r>
              <a:rPr lang="it-IT" sz="2800" b="1" dirty="0"/>
              <a:t>fine della </a:t>
            </a:r>
            <a:r>
              <a:rPr lang="it-IT" sz="2800" b="1" i="1" dirty="0" err="1"/>
              <a:t>disputatio</a:t>
            </a:r>
            <a:r>
              <a:rPr lang="it-IT" sz="2800" dirty="0"/>
              <a:t>, ma anche la </a:t>
            </a:r>
            <a:r>
              <a:rPr lang="it-IT" sz="2800" b="1" dirty="0"/>
              <a:t>fine della dialettica</a:t>
            </a:r>
            <a:r>
              <a:rPr lang="it-IT" sz="2800" dirty="0"/>
              <a:t>, della possibilità di persuadere, cioè </a:t>
            </a:r>
            <a:r>
              <a:rPr lang="it-IT" sz="2800" b="1" dirty="0"/>
              <a:t>della retorica</a:t>
            </a:r>
            <a:r>
              <a:rPr lang="it-IT" sz="2800" dirty="0"/>
              <a:t>, e </a:t>
            </a:r>
            <a:r>
              <a:rPr lang="it-IT" sz="2800" b="1" dirty="0"/>
              <a:t>della grammatica</a:t>
            </a:r>
            <a:r>
              <a:rPr lang="it-IT" sz="2800" dirty="0"/>
              <a:t> di ogni ragionamento… dunque la </a:t>
            </a:r>
            <a:r>
              <a:rPr lang="it-IT" sz="2800" b="1" dirty="0"/>
              <a:t>fine delle </a:t>
            </a:r>
            <a:r>
              <a:rPr lang="it-IT" sz="2800" b="1" i="1" dirty="0" err="1"/>
              <a:t>artes</a:t>
            </a:r>
            <a:r>
              <a:rPr lang="it-IT" sz="2800" b="1" i="1" dirty="0"/>
              <a:t> </a:t>
            </a:r>
            <a:r>
              <a:rPr lang="it-IT" sz="2800" b="1" i="1" dirty="0" err="1"/>
              <a:t>sermocinales</a:t>
            </a:r>
            <a:r>
              <a:rPr lang="it-IT" sz="2800" dirty="0"/>
              <a:t> e con loro </a:t>
            </a:r>
            <a:r>
              <a:rPr lang="it-IT" sz="2800" b="1" dirty="0"/>
              <a:t>della filosofia</a:t>
            </a:r>
            <a:r>
              <a:rPr lang="it-IT" sz="2800" dirty="0"/>
              <a:t>. </a:t>
            </a:r>
          </a:p>
        </p:txBody>
      </p:sp>
      <p:sp>
        <p:nvSpPr>
          <p:cNvPr id="4" name="Segnaposto piè di pagina 3">
            <a:extLst>
              <a:ext uri="{FF2B5EF4-FFF2-40B4-BE49-F238E27FC236}">
                <a16:creationId xmlns:a16="http://schemas.microsoft.com/office/drawing/2014/main" id="{2FDA5347-6E36-4BD6-A53A-35D7A0B23EFD}"/>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8AE40936-71C6-463B-9971-1A4E8459B8D4}"/>
              </a:ext>
            </a:extLst>
          </p:cNvPr>
          <p:cNvSpPr>
            <a:spLocks noGrp="1"/>
          </p:cNvSpPr>
          <p:nvPr>
            <p:ph type="sldNum" sz="quarter" idx="12"/>
          </p:nvPr>
        </p:nvSpPr>
        <p:spPr/>
        <p:txBody>
          <a:bodyPr/>
          <a:lstStyle/>
          <a:p>
            <a:fld id="{E7A41E1B-4F70-4964-A407-84C68BE8251C}" type="slidenum">
              <a:rPr lang="it-IT" smtClean="0"/>
              <a:pPr/>
              <a:t>37</a:t>
            </a:fld>
            <a:endParaRPr lang="it-IT"/>
          </a:p>
        </p:txBody>
      </p:sp>
    </p:spTree>
    <p:extLst>
      <p:ext uri="{BB962C8B-B14F-4D97-AF65-F5344CB8AC3E}">
        <p14:creationId xmlns:p14="http://schemas.microsoft.com/office/powerpoint/2010/main" val="10870587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5014BD-6CE5-473A-8D52-2E747997AFC4}"/>
              </a:ext>
            </a:extLst>
          </p:cNvPr>
          <p:cNvSpPr>
            <a:spLocks noGrp="1"/>
          </p:cNvSpPr>
          <p:nvPr>
            <p:ph type="title"/>
          </p:nvPr>
        </p:nvSpPr>
        <p:spPr/>
        <p:txBody>
          <a:bodyPr>
            <a:normAutofit/>
          </a:bodyPr>
          <a:lstStyle/>
          <a:p>
            <a:r>
              <a:rPr lang="it-IT" sz="5400" dirty="0"/>
              <a:t>Verità, conflitto e probabilità</a:t>
            </a:r>
          </a:p>
        </p:txBody>
      </p:sp>
      <p:sp>
        <p:nvSpPr>
          <p:cNvPr id="3" name="Segnaposto contenuto 2">
            <a:extLst>
              <a:ext uri="{FF2B5EF4-FFF2-40B4-BE49-F238E27FC236}">
                <a16:creationId xmlns:a16="http://schemas.microsoft.com/office/drawing/2014/main" id="{ADABD3EC-AC1D-4F8A-8341-5D6C60E09359}"/>
              </a:ext>
            </a:extLst>
          </p:cNvPr>
          <p:cNvSpPr>
            <a:spLocks noGrp="1"/>
          </p:cNvSpPr>
          <p:nvPr>
            <p:ph idx="1"/>
          </p:nvPr>
        </p:nvSpPr>
        <p:spPr/>
        <p:txBody>
          <a:bodyPr>
            <a:normAutofit fontScale="92500"/>
          </a:bodyPr>
          <a:lstStyle/>
          <a:p>
            <a:pPr marL="0" indent="0" algn="just">
              <a:buNone/>
            </a:pPr>
            <a:r>
              <a:rPr lang="it-IT" sz="3200" dirty="0"/>
              <a:t>Ma se, per conservare la filosofia come disciplina veritativa, è necessario pensare che un «non» ha sempre quel coefficiente minimo di probabilità tale da poter essere pensato e formulato, allora, seguendo Alberto Magno, </a:t>
            </a:r>
            <a:r>
              <a:rPr lang="it-IT" sz="3600" b="1" dirty="0"/>
              <a:t>la dimensione del probabile risulta connessa costitutivamente con il discorso filosofico, per quanto logicamente rigoroso e metafisicamente certissimo</a:t>
            </a:r>
            <a:r>
              <a:rPr lang="it-IT" sz="3200" dirty="0"/>
              <a:t>. Questo tratto disputativo e anche minimamente probabilistico della riflessione medievale viene negato e perso nell’epoca moderna in favore della sicura e incrollabile dimostrabilità.</a:t>
            </a:r>
          </a:p>
          <a:p>
            <a:endParaRPr lang="it-IT" dirty="0"/>
          </a:p>
        </p:txBody>
      </p:sp>
      <p:sp>
        <p:nvSpPr>
          <p:cNvPr id="4" name="Segnaposto piè di pagina 3">
            <a:extLst>
              <a:ext uri="{FF2B5EF4-FFF2-40B4-BE49-F238E27FC236}">
                <a16:creationId xmlns:a16="http://schemas.microsoft.com/office/drawing/2014/main" id="{D4E8CD5A-A16A-4ED3-B83A-7DF9EFB80A8D}"/>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874A7355-EDB1-4360-96B1-4A8DBD933D17}"/>
              </a:ext>
            </a:extLst>
          </p:cNvPr>
          <p:cNvSpPr>
            <a:spLocks noGrp="1"/>
          </p:cNvSpPr>
          <p:nvPr>
            <p:ph type="sldNum" sz="quarter" idx="12"/>
          </p:nvPr>
        </p:nvSpPr>
        <p:spPr/>
        <p:txBody>
          <a:bodyPr/>
          <a:lstStyle/>
          <a:p>
            <a:fld id="{E7A41E1B-4F70-4964-A407-84C68BE8251C}" type="slidenum">
              <a:rPr lang="it-IT" smtClean="0"/>
              <a:pPr/>
              <a:t>38</a:t>
            </a:fld>
            <a:endParaRPr lang="it-IT"/>
          </a:p>
        </p:txBody>
      </p:sp>
    </p:spTree>
    <p:extLst>
      <p:ext uri="{BB962C8B-B14F-4D97-AF65-F5344CB8AC3E}">
        <p14:creationId xmlns:p14="http://schemas.microsoft.com/office/powerpoint/2010/main" val="3973790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33D292-04A4-457B-97B8-F5748C495B1D}"/>
              </a:ext>
            </a:extLst>
          </p:cNvPr>
          <p:cNvSpPr>
            <a:spLocks noGrp="1"/>
          </p:cNvSpPr>
          <p:nvPr>
            <p:ph type="title"/>
          </p:nvPr>
        </p:nvSpPr>
        <p:spPr/>
        <p:txBody>
          <a:bodyPr>
            <a:normAutofit/>
          </a:bodyPr>
          <a:lstStyle/>
          <a:p>
            <a:r>
              <a:rPr lang="it-IT" dirty="0"/>
              <a:t>La modernità e l’esclusione del probabile</a:t>
            </a:r>
          </a:p>
        </p:txBody>
      </p:sp>
      <p:sp>
        <p:nvSpPr>
          <p:cNvPr id="3" name="Segnaposto contenuto 2">
            <a:extLst>
              <a:ext uri="{FF2B5EF4-FFF2-40B4-BE49-F238E27FC236}">
                <a16:creationId xmlns:a16="http://schemas.microsoft.com/office/drawing/2014/main" id="{DB5C6875-0760-41D0-9041-30AA4C1407EB}"/>
              </a:ext>
            </a:extLst>
          </p:cNvPr>
          <p:cNvSpPr>
            <a:spLocks noGrp="1"/>
          </p:cNvSpPr>
          <p:nvPr>
            <p:ph idx="1"/>
          </p:nvPr>
        </p:nvSpPr>
        <p:spPr/>
        <p:txBody>
          <a:bodyPr>
            <a:normAutofit fontScale="92500" lnSpcReduction="20000"/>
          </a:bodyPr>
          <a:lstStyle/>
          <a:p>
            <a:pPr marL="0" indent="0" algn="just">
              <a:buNone/>
            </a:pPr>
            <a:r>
              <a:rPr lang="it-IT" dirty="0"/>
              <a:t>Cartesio si situa agli esordi dell’esclusione moderna del probabile e del verisimile. Infatti per Cartesio «</a:t>
            </a:r>
            <a:r>
              <a:rPr lang="it-IT" b="1" dirty="0"/>
              <a:t>Ciò che è soltanto verisimile non merita di essere sostenuto da un uomo di scienza</a:t>
            </a:r>
            <a:r>
              <a:rPr lang="it-IT" dirty="0"/>
              <a:t>: ‘Considerando quante opinioni diverse per uno stesso argomento (tema, n.d.r.) possono essere sostenute da persone dotte senza che tuttavia se ne possa avere più di una sola vera, io ero indotto a ritenere quasi per falso ciò che era soltanto verisimile» (</a:t>
            </a:r>
            <a:r>
              <a:rPr lang="it-IT" i="1" dirty="0"/>
              <a:t>Discorso sul Metodo</a:t>
            </a:r>
            <a:r>
              <a:rPr lang="it-IT" dirty="0"/>
              <a:t> cap. I, in </a:t>
            </a:r>
            <a:r>
              <a:rPr lang="it-IT" dirty="0" err="1"/>
              <a:t>Ch</a:t>
            </a:r>
            <a:r>
              <a:rPr lang="it-IT" dirty="0"/>
              <a:t>. </a:t>
            </a:r>
            <a:r>
              <a:rPr lang="it-IT" dirty="0" err="1"/>
              <a:t>Perelman</a:t>
            </a:r>
            <a:r>
              <a:rPr lang="it-IT" dirty="0"/>
              <a:t>, </a:t>
            </a:r>
            <a:r>
              <a:rPr lang="it-IT" i="1" dirty="0"/>
              <a:t>Dimostrazione e argomentazione</a:t>
            </a:r>
            <a:r>
              <a:rPr lang="it-IT" dirty="0"/>
              <a:t>, tr.it., «Rivista di Filosofia» 4 (1956), pp.379-385, qui p. 379). </a:t>
            </a:r>
          </a:p>
          <a:p>
            <a:pPr marL="0" indent="0" algn="just">
              <a:buNone/>
            </a:pPr>
            <a:r>
              <a:rPr lang="it-IT" dirty="0"/>
              <a:t>«</a:t>
            </a:r>
            <a:r>
              <a:rPr lang="it-IT" b="1" dirty="0"/>
              <a:t>Non merita, dunque il nome di scienza se non un sapere indubbio, garantito dalla dimostrazione o dall’intuizione</a:t>
            </a:r>
            <a:r>
              <a:rPr lang="it-IT" dirty="0"/>
              <a:t>» (</a:t>
            </a:r>
            <a:r>
              <a:rPr lang="it-IT" i="1" dirty="0"/>
              <a:t>ibidem</a:t>
            </a:r>
            <a:r>
              <a:rPr lang="it-IT" dirty="0"/>
              <a:t>). </a:t>
            </a:r>
          </a:p>
        </p:txBody>
      </p:sp>
      <p:sp>
        <p:nvSpPr>
          <p:cNvPr id="4" name="Segnaposto piè di pagina 3">
            <a:extLst>
              <a:ext uri="{FF2B5EF4-FFF2-40B4-BE49-F238E27FC236}">
                <a16:creationId xmlns:a16="http://schemas.microsoft.com/office/drawing/2014/main" id="{165F09E0-228A-46CA-A888-5CF7C8BAB47C}"/>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A8259D2C-9E05-454B-86F9-E67C37D891F7}"/>
              </a:ext>
            </a:extLst>
          </p:cNvPr>
          <p:cNvSpPr>
            <a:spLocks noGrp="1"/>
          </p:cNvSpPr>
          <p:nvPr>
            <p:ph type="sldNum" sz="quarter" idx="12"/>
          </p:nvPr>
        </p:nvSpPr>
        <p:spPr/>
        <p:txBody>
          <a:bodyPr/>
          <a:lstStyle/>
          <a:p>
            <a:fld id="{E7A41E1B-4F70-4964-A407-84C68BE8251C}" type="slidenum">
              <a:rPr lang="it-IT" smtClean="0"/>
              <a:pPr/>
              <a:t>39</a:t>
            </a:fld>
            <a:endParaRPr lang="it-IT"/>
          </a:p>
        </p:txBody>
      </p:sp>
    </p:spTree>
    <p:extLst>
      <p:ext uri="{BB962C8B-B14F-4D97-AF65-F5344CB8AC3E}">
        <p14:creationId xmlns:p14="http://schemas.microsoft.com/office/powerpoint/2010/main" val="630221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6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L’eredità della fede cristiana</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Sotto il profilo dei contenuti la cultura medievale di trova di fronte a </a:t>
            </a:r>
            <a:r>
              <a:rPr lang="it-IT" b="1" dirty="0"/>
              <a:t>due grandi tradizioni</a:t>
            </a:r>
            <a:r>
              <a:rPr lang="it-IT" dirty="0"/>
              <a:t>, cui non sente di poter rinunciare. La prima e più importante è </a:t>
            </a:r>
            <a:r>
              <a:rPr lang="it-IT" b="1" dirty="0"/>
              <a:t>quella cristiana</a:t>
            </a:r>
            <a:r>
              <a:rPr lang="it-IT" dirty="0"/>
              <a:t>, approfondita ormai da secoli di riflessione dei padri della Chiesa sulla Scrittura e sul messaggio di Cristo e codificata nella fede della Chiesa stessa attraverso i grandi concili – primi fra tutti </a:t>
            </a:r>
            <a:r>
              <a:rPr lang="it-IT" dirty="0" err="1"/>
              <a:t>Nicea</a:t>
            </a:r>
            <a:r>
              <a:rPr lang="it-IT" dirty="0"/>
              <a:t>, Costantinopoli, Efeso e </a:t>
            </a:r>
            <a:r>
              <a:rPr lang="it-IT" dirty="0" err="1"/>
              <a:t>Calcedonia</a:t>
            </a:r>
            <a:r>
              <a:rPr lang="it-IT" dirty="0"/>
              <a:t>. Così gli intellettuali del Medioevo erano già da sempre posti nell’orizzonte di una fede che indicava loro le verità ultime della vita e del mondo. Tale fede rappresentava un punto di vista irrinunciabile e gelosamente custodito.</a:t>
            </a:r>
          </a:p>
        </p:txBody>
      </p:sp>
      <p:sp>
        <p:nvSpPr>
          <p:cNvPr id="4" name="Segnaposto piè di pagina 3"/>
          <p:cNvSpPr>
            <a:spLocks noGrp="1"/>
          </p:cNvSpPr>
          <p:nvPr>
            <p:ph type="ftr" sz="quarter" idx="11"/>
          </p:nvPr>
        </p:nvSpPr>
        <p:spPr/>
        <p:txBody>
          <a:bodyPr/>
          <a:lstStyle/>
          <a:p>
            <a:r>
              <a:rPr lang="it-IT">
                <a:solidFill>
                  <a:prstClr val="black">
                    <a:tint val="75000"/>
                  </a:prstClr>
                </a:solidFill>
                <a:latin typeface="Calibri"/>
              </a:rPr>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a:solidFill>
                  <a:prstClr val="black">
                    <a:tint val="75000"/>
                  </a:prstClr>
                </a:solidFill>
                <a:latin typeface="Calibri"/>
              </a:rPr>
              <a:pPr/>
              <a:t>4</a:t>
            </a:fld>
            <a:endParaRPr lang="it-IT">
              <a:solidFill>
                <a:prstClr val="black">
                  <a:tint val="75000"/>
                </a:prstClr>
              </a:solidFill>
              <a:latin typeface="Calibri"/>
            </a:endParaRPr>
          </a:p>
        </p:txBody>
      </p:sp>
    </p:spTree>
    <p:extLst>
      <p:ext uri="{BB962C8B-B14F-4D97-AF65-F5344CB8AC3E}">
        <p14:creationId xmlns:p14="http://schemas.microsoft.com/office/powerpoint/2010/main" val="12273129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264C0-9549-4ABA-B07D-E239888F5453}"/>
              </a:ext>
            </a:extLst>
          </p:cNvPr>
          <p:cNvSpPr>
            <a:spLocks noGrp="1"/>
          </p:cNvSpPr>
          <p:nvPr>
            <p:ph type="title"/>
          </p:nvPr>
        </p:nvSpPr>
        <p:spPr/>
        <p:txBody>
          <a:bodyPr/>
          <a:lstStyle/>
          <a:p>
            <a:r>
              <a:rPr lang="it-IT" dirty="0"/>
              <a:t>Un fanatismo cartesiano?</a:t>
            </a:r>
          </a:p>
        </p:txBody>
      </p:sp>
      <p:sp>
        <p:nvSpPr>
          <p:cNvPr id="3" name="Segnaposto contenuto 2">
            <a:extLst>
              <a:ext uri="{FF2B5EF4-FFF2-40B4-BE49-F238E27FC236}">
                <a16:creationId xmlns:a16="http://schemas.microsoft.com/office/drawing/2014/main" id="{47C90105-0734-4D04-82E5-B825C29D93E1}"/>
              </a:ext>
            </a:extLst>
          </p:cNvPr>
          <p:cNvSpPr>
            <a:spLocks noGrp="1"/>
          </p:cNvSpPr>
          <p:nvPr>
            <p:ph idx="1"/>
          </p:nvPr>
        </p:nvSpPr>
        <p:spPr/>
        <p:txBody>
          <a:bodyPr>
            <a:normAutofit fontScale="92500" lnSpcReduction="20000"/>
          </a:bodyPr>
          <a:lstStyle/>
          <a:p>
            <a:pPr marL="0" indent="0" algn="just">
              <a:buNone/>
            </a:pPr>
            <a:r>
              <a:rPr lang="it-IT" dirty="0"/>
              <a:t>Un uomo dell’Antichità o del Medioevo non considererebbe Cartesio come portatore di un certo </a:t>
            </a:r>
            <a:r>
              <a:rPr lang="it-IT" b="1" dirty="0"/>
              <a:t>fanatismo della certezza</a:t>
            </a:r>
            <a:r>
              <a:rPr lang="it-IT" dirty="0"/>
              <a:t>? Un fanatismo che non accetta quanto per un uomo dell’Antichità era assolutamente naturale, il fatto cioè che «</a:t>
            </a:r>
            <a:r>
              <a:rPr lang="it-IT" i="1" dirty="0"/>
              <a:t>la precisione non va ricercata in egual misura in tutti i discorsi … [e in alcuni come quelli riguardanti il bello e il giusto] bisogna accontentarsi di mostrare la verità in maniera approssimativa e a grandi linee [così come] quando si parla di cose che sono per lo più […]. Infatti è manifestamente pressoché identico </a:t>
            </a:r>
            <a:r>
              <a:rPr lang="it-IT" dirty="0"/>
              <a:t>[e assurdo, aggiungiamo noi, n.d.r.] </a:t>
            </a:r>
            <a:r>
              <a:rPr lang="it-IT" i="1" dirty="0"/>
              <a:t>ammettere che un matematico sia persuasivo e richiedere ad un retore delle dimostrazioni</a:t>
            </a:r>
            <a:r>
              <a:rPr lang="it-IT" dirty="0"/>
              <a:t>»</a:t>
            </a:r>
          </a:p>
          <a:p>
            <a:pPr marL="0" indent="0" algn="just">
              <a:buNone/>
            </a:pPr>
            <a:r>
              <a:rPr lang="it-IT" dirty="0"/>
              <a:t> </a:t>
            </a:r>
            <a:r>
              <a:rPr lang="it-IT" sz="2600" dirty="0"/>
              <a:t>(Aristotele, </a:t>
            </a:r>
            <a:r>
              <a:rPr lang="it-IT" sz="2600" i="1" dirty="0"/>
              <a:t>Etica Nicomachea</a:t>
            </a:r>
            <a:r>
              <a:rPr lang="it-IT" sz="2600" dirty="0"/>
              <a:t>, 1094b, </a:t>
            </a:r>
            <a:r>
              <a:rPr lang="it-IT" sz="2600" dirty="0" err="1"/>
              <a:t>tr</a:t>
            </a:r>
            <a:r>
              <a:rPr lang="it-IT" sz="2600" dirty="0"/>
              <a:t>. .</a:t>
            </a:r>
            <a:r>
              <a:rPr lang="it-IT" sz="2600" dirty="0" err="1"/>
              <a:t>it</a:t>
            </a:r>
            <a:r>
              <a:rPr lang="it-IT" sz="2600" dirty="0"/>
              <a:t> di M. Zanatta, Rizzoli, Milano 2001, p. 87).</a:t>
            </a:r>
          </a:p>
        </p:txBody>
      </p:sp>
      <p:sp>
        <p:nvSpPr>
          <p:cNvPr id="4" name="Segnaposto piè di pagina 3">
            <a:extLst>
              <a:ext uri="{FF2B5EF4-FFF2-40B4-BE49-F238E27FC236}">
                <a16:creationId xmlns:a16="http://schemas.microsoft.com/office/drawing/2014/main" id="{F2D00D0C-56D5-4FF9-91BE-EC323DE35AF4}"/>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9671FDC0-600E-49EE-8DFB-4646F287B34F}"/>
              </a:ext>
            </a:extLst>
          </p:cNvPr>
          <p:cNvSpPr>
            <a:spLocks noGrp="1"/>
          </p:cNvSpPr>
          <p:nvPr>
            <p:ph type="sldNum" sz="quarter" idx="12"/>
          </p:nvPr>
        </p:nvSpPr>
        <p:spPr/>
        <p:txBody>
          <a:bodyPr/>
          <a:lstStyle/>
          <a:p>
            <a:fld id="{E7A41E1B-4F70-4964-A407-84C68BE8251C}" type="slidenum">
              <a:rPr lang="it-IT" smtClean="0"/>
              <a:pPr/>
              <a:t>40</a:t>
            </a:fld>
            <a:endParaRPr lang="it-IT"/>
          </a:p>
        </p:txBody>
      </p:sp>
    </p:spTree>
    <p:extLst>
      <p:ext uri="{BB962C8B-B14F-4D97-AF65-F5344CB8AC3E}">
        <p14:creationId xmlns:p14="http://schemas.microsoft.com/office/powerpoint/2010/main" val="1124307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E914EC-BEE9-46DC-82A7-0C480377B0F0}"/>
              </a:ext>
            </a:extLst>
          </p:cNvPr>
          <p:cNvSpPr>
            <a:spLocks noGrp="1"/>
          </p:cNvSpPr>
          <p:nvPr>
            <p:ph type="title"/>
          </p:nvPr>
        </p:nvSpPr>
        <p:spPr/>
        <p:txBody>
          <a:bodyPr/>
          <a:lstStyle/>
          <a:p>
            <a:r>
              <a:rPr lang="it-IT" dirty="0" err="1"/>
              <a:t>Perelman</a:t>
            </a:r>
            <a:endParaRPr lang="it-IT" dirty="0"/>
          </a:p>
        </p:txBody>
      </p:sp>
      <p:sp>
        <p:nvSpPr>
          <p:cNvPr id="3" name="Segnaposto contenuto 2">
            <a:extLst>
              <a:ext uri="{FF2B5EF4-FFF2-40B4-BE49-F238E27FC236}">
                <a16:creationId xmlns:a16="http://schemas.microsoft.com/office/drawing/2014/main" id="{1DC68721-9C3F-4B4F-80F0-EC0CF4CA3754}"/>
              </a:ext>
            </a:extLst>
          </p:cNvPr>
          <p:cNvSpPr>
            <a:spLocks noGrp="1"/>
          </p:cNvSpPr>
          <p:nvPr>
            <p:ph idx="1"/>
          </p:nvPr>
        </p:nvSpPr>
        <p:spPr/>
        <p:txBody>
          <a:bodyPr>
            <a:normAutofit fontScale="92500" lnSpcReduction="20000"/>
          </a:bodyPr>
          <a:lstStyle/>
          <a:p>
            <a:pPr marL="0" indent="0" algn="just">
              <a:buNone/>
            </a:pPr>
            <a:r>
              <a:rPr lang="it-IT" dirty="0"/>
              <a:t>Le contemporanee teorie dell’argomentazione insistono sul </a:t>
            </a:r>
            <a:r>
              <a:rPr lang="it-IT" b="1" dirty="0"/>
              <a:t>ruolo dei ragionamenti verisimili</a:t>
            </a:r>
            <a:r>
              <a:rPr lang="it-IT" dirty="0"/>
              <a:t>, valorizzati da uno dei loro principali esponenti, </a:t>
            </a:r>
            <a:r>
              <a:rPr lang="it-IT" dirty="0" err="1"/>
              <a:t>Chaïm</a:t>
            </a:r>
            <a:r>
              <a:rPr lang="it-IT" dirty="0"/>
              <a:t> </a:t>
            </a:r>
            <a:r>
              <a:rPr lang="it-IT" dirty="0" err="1"/>
              <a:t>Perelman</a:t>
            </a:r>
            <a:r>
              <a:rPr lang="it-IT" dirty="0"/>
              <a:t>:</a:t>
            </a:r>
          </a:p>
          <a:p>
            <a:pPr marL="0" indent="0" algn="just">
              <a:buNone/>
            </a:pPr>
            <a:r>
              <a:rPr lang="it-IT" dirty="0"/>
              <a:t>«Ispirandoci agli Antichi, dopo aver rettificato quello che le loro vedute potevano avere di insufficiente, non sarebbe forse possibile contribuire a un rinnovamento della teoria dell’argomentazione, rinnovamento che servirebbe </a:t>
            </a:r>
            <a:r>
              <a:rPr lang="it-IT" b="1" dirty="0"/>
              <a:t>non già a soppiantare, ma a completare la teoria della dimostrazione che la logica formale ci fornisce</a:t>
            </a:r>
            <a:r>
              <a:rPr lang="it-IT" dirty="0"/>
              <a:t>, il che ci permetterebbe di </a:t>
            </a:r>
            <a:r>
              <a:rPr lang="it-IT" b="1" dirty="0"/>
              <a:t>allargare in conseguenza la nostra concezione della prova e della ragione</a:t>
            </a:r>
            <a:r>
              <a:rPr lang="it-IT" dirty="0"/>
              <a:t>?» (</a:t>
            </a:r>
            <a:r>
              <a:rPr lang="it-IT" dirty="0" err="1"/>
              <a:t>Perelman</a:t>
            </a:r>
            <a:r>
              <a:rPr lang="it-IT" dirty="0"/>
              <a:t>, </a:t>
            </a:r>
            <a:r>
              <a:rPr lang="it-IT" dirty="0" err="1"/>
              <a:t>cit</a:t>
            </a:r>
            <a:r>
              <a:rPr lang="it-IT" dirty="0"/>
              <a:t>, p. 382).</a:t>
            </a:r>
          </a:p>
        </p:txBody>
      </p:sp>
      <p:sp>
        <p:nvSpPr>
          <p:cNvPr id="4" name="Segnaposto piè di pagina 3">
            <a:extLst>
              <a:ext uri="{FF2B5EF4-FFF2-40B4-BE49-F238E27FC236}">
                <a16:creationId xmlns:a16="http://schemas.microsoft.com/office/drawing/2014/main" id="{5D2C05EF-0B49-4418-AD5A-773C1459C730}"/>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415BA858-5EDA-4021-8753-6102EB823E79}"/>
              </a:ext>
            </a:extLst>
          </p:cNvPr>
          <p:cNvSpPr>
            <a:spLocks noGrp="1"/>
          </p:cNvSpPr>
          <p:nvPr>
            <p:ph type="sldNum" sz="quarter" idx="12"/>
          </p:nvPr>
        </p:nvSpPr>
        <p:spPr/>
        <p:txBody>
          <a:bodyPr/>
          <a:lstStyle/>
          <a:p>
            <a:fld id="{E7A41E1B-4F70-4964-A407-84C68BE8251C}" type="slidenum">
              <a:rPr lang="it-IT" smtClean="0"/>
              <a:pPr/>
              <a:t>41</a:t>
            </a:fld>
            <a:endParaRPr lang="it-IT"/>
          </a:p>
        </p:txBody>
      </p:sp>
    </p:spTree>
    <p:extLst>
      <p:ext uri="{BB962C8B-B14F-4D97-AF65-F5344CB8AC3E}">
        <p14:creationId xmlns:p14="http://schemas.microsoft.com/office/powerpoint/2010/main" val="3220422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BC21DA-E9B5-4DDA-BAD6-5E406624A168}"/>
              </a:ext>
            </a:extLst>
          </p:cNvPr>
          <p:cNvSpPr>
            <a:spLocks noGrp="1"/>
          </p:cNvSpPr>
          <p:nvPr>
            <p:ph type="title"/>
          </p:nvPr>
        </p:nvSpPr>
        <p:spPr/>
        <p:txBody>
          <a:bodyPr>
            <a:normAutofit fontScale="90000"/>
          </a:bodyPr>
          <a:lstStyle/>
          <a:p>
            <a:r>
              <a:rPr lang="it-IT" dirty="0"/>
              <a:t>Diverse argomentazioni per una nozione più ampia di verità</a:t>
            </a:r>
          </a:p>
        </p:txBody>
      </p:sp>
      <p:sp>
        <p:nvSpPr>
          <p:cNvPr id="3" name="Segnaposto contenuto 2">
            <a:extLst>
              <a:ext uri="{FF2B5EF4-FFF2-40B4-BE49-F238E27FC236}">
                <a16:creationId xmlns:a16="http://schemas.microsoft.com/office/drawing/2014/main" id="{D6E5F1E4-920B-4FDC-95C5-21A3E293194E}"/>
              </a:ext>
            </a:extLst>
          </p:cNvPr>
          <p:cNvSpPr>
            <a:spLocks noGrp="1"/>
          </p:cNvSpPr>
          <p:nvPr>
            <p:ph idx="1"/>
          </p:nvPr>
        </p:nvSpPr>
        <p:spPr/>
        <p:txBody>
          <a:bodyPr>
            <a:normAutofit fontScale="85000" lnSpcReduction="20000"/>
          </a:bodyPr>
          <a:lstStyle/>
          <a:p>
            <a:pPr marL="0" indent="0" algn="just">
              <a:buNone/>
            </a:pPr>
            <a:r>
              <a:rPr lang="it-IT" dirty="0"/>
              <a:t>«Mentre proposizioni vere sono ritenute non contraddittorie e la dimostrazione della verità in un sistema coerente permette di considerare falsa la sua negazione, le </a:t>
            </a:r>
            <a:r>
              <a:rPr lang="it-IT" b="1" dirty="0"/>
              <a:t>tesi</a:t>
            </a:r>
            <a:r>
              <a:rPr lang="it-IT" dirty="0"/>
              <a:t> che cercano di far ammettere le diverse argomentazioni possono entrare in conflitto in una determinata situazione e rivelarsi </a:t>
            </a:r>
            <a:r>
              <a:rPr lang="it-IT" b="1" dirty="0"/>
              <a:t>incompatibili senza che, peraltro, una debba essere respinta come non valida</a:t>
            </a:r>
            <a:r>
              <a:rPr lang="it-IT" dirty="0"/>
              <a:t>. Il maestro può voler inculcare simultaneamente nei suoi allievi il rispetto della verità e l’obbedienza ai genitori: questo insegnamento farà sorgere un conflitto nella coscienza del fanciullo il giorno in cui suo padre gli prescriverà la menzogna […] I problemi che sorgeranno in simili circostanze, e in mille altri casi in cui si cerchi una soluzione razionale a delle difficoltà pratiche, soluzione che si possa difendere innanzi a tutti, </a:t>
            </a:r>
            <a:r>
              <a:rPr lang="it-IT" b="1" dirty="0"/>
              <a:t>non dipendono da dimostrazioni univoche e costringenti della logica formale</a:t>
            </a:r>
            <a:r>
              <a:rPr lang="it-IT" dirty="0"/>
              <a:t>» (</a:t>
            </a:r>
            <a:r>
              <a:rPr lang="it-IT" dirty="0" err="1"/>
              <a:t>Perelman</a:t>
            </a:r>
            <a:r>
              <a:rPr lang="it-IT" dirty="0"/>
              <a:t>, cit., p. 384).</a:t>
            </a:r>
          </a:p>
        </p:txBody>
      </p:sp>
      <p:sp>
        <p:nvSpPr>
          <p:cNvPr id="4" name="Segnaposto piè di pagina 3">
            <a:extLst>
              <a:ext uri="{FF2B5EF4-FFF2-40B4-BE49-F238E27FC236}">
                <a16:creationId xmlns:a16="http://schemas.microsoft.com/office/drawing/2014/main" id="{66CEF7AB-A05B-4B39-9283-3DB30E5AAE71}"/>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4A1FA3B7-E6A7-4AB7-8332-2F0F6CD5FBD4}"/>
              </a:ext>
            </a:extLst>
          </p:cNvPr>
          <p:cNvSpPr>
            <a:spLocks noGrp="1"/>
          </p:cNvSpPr>
          <p:nvPr>
            <p:ph type="sldNum" sz="quarter" idx="12"/>
          </p:nvPr>
        </p:nvSpPr>
        <p:spPr/>
        <p:txBody>
          <a:bodyPr/>
          <a:lstStyle/>
          <a:p>
            <a:fld id="{E7A41E1B-4F70-4964-A407-84C68BE8251C}" type="slidenum">
              <a:rPr lang="it-IT" smtClean="0"/>
              <a:pPr/>
              <a:t>42</a:t>
            </a:fld>
            <a:endParaRPr lang="it-IT"/>
          </a:p>
        </p:txBody>
      </p:sp>
    </p:spTree>
    <p:extLst>
      <p:ext uri="{BB962C8B-B14F-4D97-AF65-F5344CB8AC3E}">
        <p14:creationId xmlns:p14="http://schemas.microsoft.com/office/powerpoint/2010/main" val="2482733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5EED43-10B1-47E0-BB0E-82ED29DE9A17}"/>
              </a:ext>
            </a:extLst>
          </p:cNvPr>
          <p:cNvSpPr>
            <a:spLocks noGrp="1"/>
          </p:cNvSpPr>
          <p:nvPr>
            <p:ph type="title"/>
          </p:nvPr>
        </p:nvSpPr>
        <p:spPr/>
        <p:txBody>
          <a:bodyPr>
            <a:normAutofit fontScale="90000"/>
          </a:bodyPr>
          <a:lstStyle/>
          <a:p>
            <a:r>
              <a:rPr lang="it-IT" dirty="0"/>
              <a:t>Dialettica e retorica contro logica dimostrativa</a:t>
            </a:r>
            <a:br>
              <a:rPr lang="it-IT" dirty="0"/>
            </a:br>
            <a:r>
              <a:rPr lang="it-IT" dirty="0"/>
              <a:t>(non contro la verità)</a:t>
            </a:r>
          </a:p>
        </p:txBody>
      </p:sp>
      <p:sp>
        <p:nvSpPr>
          <p:cNvPr id="3" name="Segnaposto contenuto 2">
            <a:extLst>
              <a:ext uri="{FF2B5EF4-FFF2-40B4-BE49-F238E27FC236}">
                <a16:creationId xmlns:a16="http://schemas.microsoft.com/office/drawing/2014/main" id="{ACCC9519-15F9-4745-A35F-F667F0954BD7}"/>
              </a:ext>
            </a:extLst>
          </p:cNvPr>
          <p:cNvSpPr>
            <a:spLocks noGrp="1"/>
          </p:cNvSpPr>
          <p:nvPr>
            <p:ph idx="1"/>
          </p:nvPr>
        </p:nvSpPr>
        <p:spPr/>
        <p:txBody>
          <a:bodyPr>
            <a:normAutofit lnSpcReduction="10000"/>
          </a:bodyPr>
          <a:lstStyle/>
          <a:p>
            <a:pPr marL="0" indent="0" algn="just">
              <a:buNone/>
            </a:pPr>
            <a:r>
              <a:rPr lang="it-IT" dirty="0"/>
              <a:t>Agli antichi cui ha fatto riferimento </a:t>
            </a:r>
            <a:r>
              <a:rPr lang="it-IT" dirty="0" err="1"/>
              <a:t>Perelman</a:t>
            </a:r>
            <a:r>
              <a:rPr lang="it-IT" dirty="0"/>
              <a:t> vanno aggiunti i medievali che insegnano, peraltro senza entrare in contraddizione con le </a:t>
            </a:r>
            <a:r>
              <a:rPr lang="it-IT" i="1" dirty="0" err="1"/>
              <a:t>auctoritates</a:t>
            </a:r>
            <a:r>
              <a:rPr lang="it-IT" dirty="0"/>
              <a:t> greche e latine, </a:t>
            </a:r>
            <a:r>
              <a:rPr lang="it-IT" b="1" dirty="0"/>
              <a:t>come il probabile, il verisimile, ma anche il discorso bello, figurato, letterariamente affascinante</a:t>
            </a:r>
            <a:r>
              <a:rPr lang="it-IT" dirty="0"/>
              <a:t>, possano avere una funzione fondamentale quando si discute nella cornice di una verità che però non si possiede con la ragione ma si crede… cioè di una verità costitutivamente </a:t>
            </a:r>
            <a:r>
              <a:rPr lang="it-IT" dirty="0" err="1"/>
              <a:t>sovraessenziale</a:t>
            </a:r>
            <a:r>
              <a:rPr lang="it-IT" dirty="0"/>
              <a:t> e sovrarazionale … una verità che si cerca di comprendere con la ragione, ma che ad ogni ragione rigidamente dimostrativa risulta infinitamente superiore.</a:t>
            </a:r>
          </a:p>
        </p:txBody>
      </p:sp>
      <p:sp>
        <p:nvSpPr>
          <p:cNvPr id="4" name="Segnaposto piè di pagina 3">
            <a:extLst>
              <a:ext uri="{FF2B5EF4-FFF2-40B4-BE49-F238E27FC236}">
                <a16:creationId xmlns:a16="http://schemas.microsoft.com/office/drawing/2014/main" id="{3F3B3BBE-FA5B-4253-8582-E5CD0E138030}"/>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A15D2DD3-24B7-466D-9C8A-C7592B2B2765}"/>
              </a:ext>
            </a:extLst>
          </p:cNvPr>
          <p:cNvSpPr>
            <a:spLocks noGrp="1"/>
          </p:cNvSpPr>
          <p:nvPr>
            <p:ph type="sldNum" sz="quarter" idx="12"/>
          </p:nvPr>
        </p:nvSpPr>
        <p:spPr/>
        <p:txBody>
          <a:bodyPr/>
          <a:lstStyle/>
          <a:p>
            <a:fld id="{E7A41E1B-4F70-4964-A407-84C68BE8251C}" type="slidenum">
              <a:rPr lang="it-IT" smtClean="0"/>
              <a:pPr/>
              <a:t>43</a:t>
            </a:fld>
            <a:endParaRPr lang="it-IT"/>
          </a:p>
        </p:txBody>
      </p:sp>
    </p:spTree>
    <p:extLst>
      <p:ext uri="{BB962C8B-B14F-4D97-AF65-F5344CB8AC3E}">
        <p14:creationId xmlns:p14="http://schemas.microsoft.com/office/powerpoint/2010/main" val="33730763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70CCB1-A5F1-4946-8DE2-D9DC21DA882A}"/>
              </a:ext>
            </a:extLst>
          </p:cNvPr>
          <p:cNvSpPr>
            <a:spLocks noGrp="1"/>
          </p:cNvSpPr>
          <p:nvPr>
            <p:ph type="title"/>
          </p:nvPr>
        </p:nvSpPr>
        <p:spPr/>
        <p:txBody>
          <a:bodyPr/>
          <a:lstStyle/>
          <a:p>
            <a:r>
              <a:rPr lang="it-IT" dirty="0"/>
              <a:t>La custodia della differenza ontologica</a:t>
            </a:r>
          </a:p>
        </p:txBody>
      </p:sp>
      <p:sp>
        <p:nvSpPr>
          <p:cNvPr id="3" name="Segnaposto contenuto 2">
            <a:extLst>
              <a:ext uri="{FF2B5EF4-FFF2-40B4-BE49-F238E27FC236}">
                <a16:creationId xmlns:a16="http://schemas.microsoft.com/office/drawing/2014/main" id="{E62186C8-4563-448C-A90B-0C3109B2D477}"/>
              </a:ext>
            </a:extLst>
          </p:cNvPr>
          <p:cNvSpPr>
            <a:spLocks noGrp="1"/>
          </p:cNvSpPr>
          <p:nvPr>
            <p:ph idx="1"/>
          </p:nvPr>
        </p:nvSpPr>
        <p:spPr/>
        <p:txBody>
          <a:bodyPr>
            <a:noAutofit/>
          </a:bodyPr>
          <a:lstStyle/>
          <a:p>
            <a:pPr marL="0" indent="0" algn="just">
              <a:buNone/>
            </a:pPr>
            <a:r>
              <a:rPr lang="it-IT" sz="2300" dirty="0"/>
              <a:t>La critica heideggeriana del discorso apofantico e l’insistenza sui «poeti e pensatori» quali «custodi della casa dell’essere» (cfr. M. Heidegger, </a:t>
            </a:r>
            <a:r>
              <a:rPr lang="it-IT" sz="2300" i="1" dirty="0"/>
              <a:t>Lettera sull’umanismo</a:t>
            </a:r>
            <a:r>
              <a:rPr lang="it-IT" sz="2300" dirty="0"/>
              <a:t>, </a:t>
            </a:r>
            <a:r>
              <a:rPr lang="it-IT" sz="2300" dirty="0" err="1"/>
              <a:t>tr</a:t>
            </a:r>
            <a:r>
              <a:rPr lang="it-IT" sz="2300" dirty="0"/>
              <a:t>. </a:t>
            </a:r>
            <a:r>
              <a:rPr lang="it-IT" sz="2300" dirty="0" err="1"/>
              <a:t>it</a:t>
            </a:r>
            <a:r>
              <a:rPr lang="it-IT" sz="2300" dirty="0"/>
              <a:t>., Adelphi, Milano pp. 266-315 qui p. 266) cioè del linguaggio, non si allontana dalla prospettiva di un approccio retorico-dialettico alla ragione. </a:t>
            </a:r>
          </a:p>
          <a:p>
            <a:pPr marL="0" indent="0" algn="just">
              <a:buNone/>
            </a:pPr>
            <a:r>
              <a:rPr lang="it-IT" sz="2300" dirty="0"/>
              <a:t>La </a:t>
            </a:r>
            <a:r>
              <a:rPr lang="it-IT" sz="2300" b="1" dirty="0"/>
              <a:t>verità non è posseduta e dominata nella formula apofantica «S è P», </a:t>
            </a:r>
            <a:r>
              <a:rPr lang="it-IT" sz="2300" dirty="0"/>
              <a:t>ma fatta affiorare attraverso e mediante l’immagine, la figura, la metafora evocativa e, aggiungiamo noi, lo scambio dialogico tra viventi personalità che si pongono </a:t>
            </a:r>
            <a:r>
              <a:rPr lang="it-IT" sz="2300" i="1" dirty="0" err="1"/>
              <a:t>hörig</a:t>
            </a:r>
            <a:r>
              <a:rPr lang="it-IT" sz="2300" dirty="0"/>
              <a:t>, </a:t>
            </a:r>
            <a:r>
              <a:rPr lang="it-IT" sz="2300" i="1" dirty="0"/>
              <a:t>in ascolto, </a:t>
            </a:r>
            <a:r>
              <a:rPr lang="it-IT" sz="2300" dirty="0"/>
              <a:t>della verità nel suo gioco di rivelazione-nascondimento. </a:t>
            </a:r>
            <a:r>
              <a:rPr lang="it-IT" sz="2300" b="1" dirty="0"/>
              <a:t>L’essere non è l’ente, non è cosa che possa essere manipolata e trattenuta nello spazio delle formule predicative</a:t>
            </a:r>
            <a:r>
              <a:rPr lang="it-IT" sz="2300" dirty="0"/>
              <a:t>. Questo tracimare della verità oltre i limiti della «prensione» logica è quanto in un ambito molto lontano, eppur vicinissimo, </a:t>
            </a:r>
            <a:r>
              <a:rPr lang="it-IT" sz="2300" dirty="0" err="1"/>
              <a:t>Perelman</a:t>
            </a:r>
            <a:r>
              <a:rPr lang="it-IT" sz="2300" dirty="0"/>
              <a:t> ha sottolineato ed è ciò che il Medioevo – dal quale così estremisticamente Heidegger credeva di poter prendere congedo – ha insegnato.</a:t>
            </a:r>
          </a:p>
        </p:txBody>
      </p:sp>
      <p:sp>
        <p:nvSpPr>
          <p:cNvPr id="4" name="Segnaposto piè di pagina 3">
            <a:extLst>
              <a:ext uri="{FF2B5EF4-FFF2-40B4-BE49-F238E27FC236}">
                <a16:creationId xmlns:a16="http://schemas.microsoft.com/office/drawing/2014/main" id="{44C3948D-CB19-4018-960C-8B168F767C7E}"/>
              </a:ext>
            </a:extLst>
          </p:cNvPr>
          <p:cNvSpPr>
            <a:spLocks noGrp="1"/>
          </p:cNvSpPr>
          <p:nvPr>
            <p:ph type="ftr" sz="quarter" idx="11"/>
          </p:nvPr>
        </p:nvSpPr>
        <p:spPr/>
        <p:txBody>
          <a:bodyPr/>
          <a:lstStyle/>
          <a:p>
            <a:r>
              <a:rPr lang="it-IT" dirty="0"/>
              <a:t>www.arete-consulenzafilosofica.it</a:t>
            </a:r>
          </a:p>
        </p:txBody>
      </p:sp>
      <p:sp>
        <p:nvSpPr>
          <p:cNvPr id="5" name="Segnaposto numero diapositiva 4">
            <a:extLst>
              <a:ext uri="{FF2B5EF4-FFF2-40B4-BE49-F238E27FC236}">
                <a16:creationId xmlns:a16="http://schemas.microsoft.com/office/drawing/2014/main" id="{1010197C-9D10-4718-8DD8-9C329C8F2AA6}"/>
              </a:ext>
            </a:extLst>
          </p:cNvPr>
          <p:cNvSpPr>
            <a:spLocks noGrp="1"/>
          </p:cNvSpPr>
          <p:nvPr>
            <p:ph type="sldNum" sz="quarter" idx="12"/>
          </p:nvPr>
        </p:nvSpPr>
        <p:spPr/>
        <p:txBody>
          <a:bodyPr/>
          <a:lstStyle/>
          <a:p>
            <a:fld id="{E7A41E1B-4F70-4964-A407-84C68BE8251C}" type="slidenum">
              <a:rPr lang="it-IT" smtClean="0"/>
              <a:pPr/>
              <a:t>44</a:t>
            </a:fld>
            <a:endParaRPr lang="it-IT"/>
          </a:p>
        </p:txBody>
      </p:sp>
    </p:spTree>
    <p:extLst>
      <p:ext uri="{BB962C8B-B14F-4D97-AF65-F5344CB8AC3E}">
        <p14:creationId xmlns:p14="http://schemas.microsoft.com/office/powerpoint/2010/main" val="19789816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04B139-8121-4A6A-BC40-7275B99EE668}"/>
              </a:ext>
            </a:extLst>
          </p:cNvPr>
          <p:cNvSpPr>
            <a:spLocks noGrp="1"/>
          </p:cNvSpPr>
          <p:nvPr>
            <p:ph type="title"/>
          </p:nvPr>
        </p:nvSpPr>
        <p:spPr/>
        <p:txBody>
          <a:bodyPr>
            <a:normAutofit fontScale="90000"/>
          </a:bodyPr>
          <a:lstStyle/>
          <a:p>
            <a:r>
              <a:rPr lang="it-IT" dirty="0"/>
              <a:t>Il razionalismo moderno: Maometto e Cromwell</a:t>
            </a:r>
          </a:p>
        </p:txBody>
      </p:sp>
      <p:sp>
        <p:nvSpPr>
          <p:cNvPr id="3" name="Segnaposto contenuto 2">
            <a:extLst>
              <a:ext uri="{FF2B5EF4-FFF2-40B4-BE49-F238E27FC236}">
                <a16:creationId xmlns:a16="http://schemas.microsoft.com/office/drawing/2014/main" id="{72B0E9E4-5DBB-4CFC-8BD9-237B7B51A415}"/>
              </a:ext>
            </a:extLst>
          </p:cNvPr>
          <p:cNvSpPr>
            <a:spLocks noGrp="1"/>
          </p:cNvSpPr>
          <p:nvPr>
            <p:ph idx="1"/>
          </p:nvPr>
        </p:nvSpPr>
        <p:spPr/>
        <p:txBody>
          <a:bodyPr>
            <a:normAutofit fontScale="85000" lnSpcReduction="20000"/>
          </a:bodyPr>
          <a:lstStyle/>
          <a:p>
            <a:pPr marL="0" indent="0" algn="just">
              <a:buNone/>
            </a:pPr>
            <a:r>
              <a:rPr lang="it-IT" dirty="0" err="1"/>
              <a:t>Perelman</a:t>
            </a:r>
            <a:r>
              <a:rPr lang="it-IT" dirty="0"/>
              <a:t> è incline a sottolineare la valenza etico politica di una teoria dell’argomentazione dialettico-retorica, cioè verisimile. Qui, a mo’ di corollario vorremmo far notare, con l’aiuto di </a:t>
            </a:r>
            <a:r>
              <a:rPr lang="it-IT" b="1" dirty="0"/>
              <a:t>Oswald Spengler </a:t>
            </a:r>
            <a:r>
              <a:rPr lang="it-IT" dirty="0"/>
              <a:t>che cosa ha significato invece il razionalismo moderno.</a:t>
            </a:r>
          </a:p>
          <a:p>
            <a:pPr marL="0" indent="0" algn="just">
              <a:buNone/>
            </a:pPr>
            <a:r>
              <a:rPr lang="it-IT" dirty="0"/>
              <a:t> Il filosofo del </a:t>
            </a:r>
            <a:r>
              <a:rPr lang="it-IT" i="1" dirty="0"/>
              <a:t>Tramonto dell’Occidente </a:t>
            </a:r>
            <a:r>
              <a:rPr lang="it-IT" dirty="0"/>
              <a:t>afferma che la stessa angoscia che genera la </a:t>
            </a:r>
            <a:r>
              <a:rPr lang="it-IT" b="1" dirty="0"/>
              <a:t>fede religiosa </a:t>
            </a:r>
            <a:r>
              <a:rPr lang="it-IT" dirty="0"/>
              <a:t>– angoscia per l’oscurità che si vuole chiara e illuminata mediante una rivelazione – produce la </a:t>
            </a:r>
            <a:r>
              <a:rPr lang="it-IT" b="1" dirty="0"/>
              <a:t>ragione illuministica che vuole rischiarare il cosmo eliminando ogni mistero</a:t>
            </a:r>
            <a:r>
              <a:rPr lang="it-IT" dirty="0"/>
              <a:t>. È  il trionfo della </a:t>
            </a:r>
            <a:r>
              <a:rPr lang="it-IT" i="1" dirty="0"/>
              <a:t>ratio</a:t>
            </a:r>
            <a:r>
              <a:rPr lang="it-IT" dirty="0"/>
              <a:t> e del concetto, ma dentro lo spirito religioso che gli offre inossidabile fermezza e incrollabile verità (cfr. p. 1038 e segg.). Siamo lontanissimi dalla medievale intelligenza della fede, e dentro la prospettiva protestante di un’intelligenza che vuole eliminare, mediante una radicale </a:t>
            </a:r>
            <a:r>
              <a:rPr lang="it-IT" i="1" dirty="0" err="1"/>
              <a:t>Aufklärung</a:t>
            </a:r>
            <a:r>
              <a:rPr lang="it-IT" i="1" dirty="0"/>
              <a:t> </a:t>
            </a:r>
            <a:r>
              <a:rPr lang="it-IT" dirty="0"/>
              <a:t>(illuminazione) gli spazi stessi della fede.</a:t>
            </a:r>
          </a:p>
        </p:txBody>
      </p:sp>
      <p:sp>
        <p:nvSpPr>
          <p:cNvPr id="4" name="Segnaposto piè di pagina 3">
            <a:extLst>
              <a:ext uri="{FF2B5EF4-FFF2-40B4-BE49-F238E27FC236}">
                <a16:creationId xmlns:a16="http://schemas.microsoft.com/office/drawing/2014/main" id="{6EB77381-041F-49FD-A972-E5DB37610870}"/>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E8124C2A-4E4F-4B45-95B8-74037B9CF961}"/>
              </a:ext>
            </a:extLst>
          </p:cNvPr>
          <p:cNvSpPr>
            <a:spLocks noGrp="1"/>
          </p:cNvSpPr>
          <p:nvPr>
            <p:ph type="sldNum" sz="quarter" idx="12"/>
          </p:nvPr>
        </p:nvSpPr>
        <p:spPr/>
        <p:txBody>
          <a:bodyPr/>
          <a:lstStyle/>
          <a:p>
            <a:fld id="{E7A41E1B-4F70-4964-A407-84C68BE8251C}" type="slidenum">
              <a:rPr lang="it-IT" smtClean="0"/>
              <a:pPr/>
              <a:t>45</a:t>
            </a:fld>
            <a:endParaRPr lang="it-IT"/>
          </a:p>
        </p:txBody>
      </p:sp>
    </p:spTree>
    <p:extLst>
      <p:ext uri="{BB962C8B-B14F-4D97-AF65-F5344CB8AC3E}">
        <p14:creationId xmlns:p14="http://schemas.microsoft.com/office/powerpoint/2010/main" val="35947566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377549-04B1-4793-8288-14D0F5B533C1}"/>
              </a:ext>
            </a:extLst>
          </p:cNvPr>
          <p:cNvSpPr>
            <a:spLocks noGrp="1"/>
          </p:cNvSpPr>
          <p:nvPr>
            <p:ph type="title"/>
          </p:nvPr>
        </p:nvSpPr>
        <p:spPr/>
        <p:txBody>
          <a:bodyPr/>
          <a:lstStyle/>
          <a:p>
            <a:r>
              <a:rPr lang="it-IT" dirty="0"/>
              <a:t>La fede nel (e il) concetto</a:t>
            </a:r>
          </a:p>
        </p:txBody>
      </p:sp>
      <p:sp>
        <p:nvSpPr>
          <p:cNvPr id="3" name="Segnaposto contenuto 2">
            <a:extLst>
              <a:ext uri="{FF2B5EF4-FFF2-40B4-BE49-F238E27FC236}">
                <a16:creationId xmlns:a16="http://schemas.microsoft.com/office/drawing/2014/main" id="{368BC097-74F4-4FB1-B3FE-1B79F09DB4FF}"/>
              </a:ext>
            </a:extLst>
          </p:cNvPr>
          <p:cNvSpPr>
            <a:spLocks noGrp="1"/>
          </p:cNvSpPr>
          <p:nvPr>
            <p:ph idx="1"/>
          </p:nvPr>
        </p:nvSpPr>
        <p:spPr/>
        <p:txBody>
          <a:bodyPr>
            <a:noAutofit/>
          </a:bodyPr>
          <a:lstStyle/>
          <a:p>
            <a:pPr marL="0" indent="0" algn="just">
              <a:buNone/>
            </a:pPr>
            <a:r>
              <a:rPr lang="it-IT" sz="2250" dirty="0"/>
              <a:t>«La religione è una </a:t>
            </a:r>
            <a:r>
              <a:rPr lang="it-IT" sz="2250" b="1" dirty="0"/>
              <a:t>metafisica vissuta</a:t>
            </a:r>
            <a:r>
              <a:rPr lang="it-IT" sz="2250" dirty="0"/>
              <a:t>, ma sia la </a:t>
            </a:r>
            <a:r>
              <a:rPr lang="it-IT" sz="2250" i="1" dirty="0"/>
              <a:t>comunità dei santi, </a:t>
            </a:r>
            <a:r>
              <a:rPr lang="it-IT" sz="2250" dirty="0"/>
              <a:t>come gli Indipendenti [di Cromwell, n.d.r.] chiamavano la loro comunità, sia i Pitagorici, sia i compagni di Maometto </a:t>
            </a:r>
            <a:r>
              <a:rPr lang="it-IT" sz="2250" b="1" dirty="0"/>
              <a:t>non la vissero con il cuore, ma soprattutto come un concetto</a:t>
            </a:r>
            <a:r>
              <a:rPr lang="it-IT" sz="2250" dirty="0"/>
              <a:t>[…] In tutta la poesia puritana una spiritualità sfrenata eppure arida si sostituisce alle visioni gotiche. Il </a:t>
            </a:r>
            <a:r>
              <a:rPr lang="it-IT" sz="2250" b="1" dirty="0"/>
              <a:t>concetto è la vera e unica potenza</a:t>
            </a:r>
            <a:r>
              <a:rPr lang="it-IT" sz="2250" dirty="0"/>
              <a:t> nell’essere desto di cotesti asceti. È per dei concetti che lotta Pascal, non per delle immagini, come Meister Eckhart. Si bruciano le streghe perché questa loro qualità era stata teoreticamente dimostrata; i giuristi protestanti applicano il </a:t>
            </a:r>
            <a:r>
              <a:rPr lang="it-IT" sz="2250" i="1" dirty="0"/>
              <a:t>Martello delle streghe </a:t>
            </a:r>
            <a:r>
              <a:rPr lang="it-IT" sz="2250" dirty="0"/>
              <a:t>dei Domenicani perché esso si basa su concetti…» … è il nitore dimostrativo il grande </a:t>
            </a:r>
            <a:r>
              <a:rPr lang="it-IT" sz="2250" i="1" dirty="0"/>
              <a:t>martello</a:t>
            </a:r>
            <a:r>
              <a:rPr lang="it-IT" sz="2250" dirty="0"/>
              <a:t> razionalistico di tutti i fanatici puritani in tutte le epoche, dove per </a:t>
            </a:r>
            <a:r>
              <a:rPr lang="it-IT" sz="2250" b="1" dirty="0"/>
              <a:t>puritanesimo Spengler intende la sincope </a:t>
            </a:r>
            <a:r>
              <a:rPr lang="it-IT" sz="2250" b="1" dirty="0" err="1"/>
              <a:t>ipermoralistica</a:t>
            </a:r>
            <a:r>
              <a:rPr lang="it-IT" sz="2250" b="1" dirty="0"/>
              <a:t> e attivistica delle tradizioni religiose nelle fasi tarde e decadenti di ogni civiltà</a:t>
            </a:r>
            <a:r>
              <a:rPr lang="it-IT" sz="2250" dirty="0"/>
              <a:t>. Un momento in cui l’angoscia del mistero aspira ad essere compensata con la massima violenza di un attivismo al tempo stesso mistico e razionalista: mistica della luce e della chiarezza, mistica della ragione rischiarante.</a:t>
            </a:r>
          </a:p>
        </p:txBody>
      </p:sp>
      <p:sp>
        <p:nvSpPr>
          <p:cNvPr id="4" name="Segnaposto piè di pagina 3">
            <a:extLst>
              <a:ext uri="{FF2B5EF4-FFF2-40B4-BE49-F238E27FC236}">
                <a16:creationId xmlns:a16="http://schemas.microsoft.com/office/drawing/2014/main" id="{EAE35A15-39A3-4CD9-8BC4-C7D54938AE06}"/>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7B6492D7-E68F-4A98-8320-B63CA2C512C3}"/>
              </a:ext>
            </a:extLst>
          </p:cNvPr>
          <p:cNvSpPr>
            <a:spLocks noGrp="1"/>
          </p:cNvSpPr>
          <p:nvPr>
            <p:ph type="sldNum" sz="quarter" idx="12"/>
          </p:nvPr>
        </p:nvSpPr>
        <p:spPr/>
        <p:txBody>
          <a:bodyPr/>
          <a:lstStyle/>
          <a:p>
            <a:fld id="{E7A41E1B-4F70-4964-A407-84C68BE8251C}" type="slidenum">
              <a:rPr lang="it-IT" smtClean="0"/>
              <a:pPr/>
              <a:t>46</a:t>
            </a:fld>
            <a:endParaRPr lang="it-IT"/>
          </a:p>
        </p:txBody>
      </p:sp>
    </p:spTree>
    <p:extLst>
      <p:ext uri="{BB962C8B-B14F-4D97-AF65-F5344CB8AC3E}">
        <p14:creationId xmlns:p14="http://schemas.microsoft.com/office/powerpoint/2010/main" val="17333330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027470-338E-4A64-BE06-1D4F0E0094A9}"/>
              </a:ext>
            </a:extLst>
          </p:cNvPr>
          <p:cNvSpPr>
            <a:spLocks noGrp="1"/>
          </p:cNvSpPr>
          <p:nvPr>
            <p:ph type="title"/>
          </p:nvPr>
        </p:nvSpPr>
        <p:spPr/>
        <p:txBody>
          <a:bodyPr/>
          <a:lstStyle/>
          <a:p>
            <a:r>
              <a:rPr lang="it-IT" dirty="0"/>
              <a:t>Nemesi nichilistica</a:t>
            </a:r>
          </a:p>
        </p:txBody>
      </p:sp>
      <p:sp>
        <p:nvSpPr>
          <p:cNvPr id="3" name="Segnaposto contenuto 2">
            <a:extLst>
              <a:ext uri="{FF2B5EF4-FFF2-40B4-BE49-F238E27FC236}">
                <a16:creationId xmlns:a16="http://schemas.microsoft.com/office/drawing/2014/main" id="{6765C474-EEF2-4657-99CA-BE7A78812278}"/>
              </a:ext>
            </a:extLst>
          </p:cNvPr>
          <p:cNvSpPr>
            <a:spLocks noGrp="1"/>
          </p:cNvSpPr>
          <p:nvPr>
            <p:ph idx="1"/>
          </p:nvPr>
        </p:nvSpPr>
        <p:spPr/>
        <p:txBody>
          <a:bodyPr>
            <a:normAutofit lnSpcReduction="10000"/>
          </a:bodyPr>
          <a:lstStyle/>
          <a:p>
            <a:pPr marL="0" indent="0" algn="just">
              <a:buNone/>
            </a:pPr>
            <a:r>
              <a:rPr lang="it-IT" dirty="0"/>
              <a:t>Ma tale ragione, fallendo nel suo titanismo enciclopedico, presto si converte in </a:t>
            </a:r>
            <a:r>
              <a:rPr lang="it-IT" b="1" dirty="0"/>
              <a:t>critica spietata del fondamento</a:t>
            </a:r>
            <a:r>
              <a:rPr lang="it-IT" dirty="0"/>
              <a:t>:</a:t>
            </a:r>
          </a:p>
          <a:p>
            <a:pPr marL="0" indent="0" algn="just">
              <a:buNone/>
            </a:pPr>
            <a:r>
              <a:rPr lang="it-IT" dirty="0"/>
              <a:t>«</a:t>
            </a:r>
            <a:r>
              <a:rPr lang="it-IT" i="1" dirty="0"/>
              <a:t>se non posso chiarificare e possedere la verità fino ai suoi ultimi recessi, secondo una logica strettamente dimostrativa, significa allora che la verità è nulla</a:t>
            </a:r>
            <a:r>
              <a:rPr lang="it-IT" dirty="0"/>
              <a:t>».</a:t>
            </a:r>
          </a:p>
          <a:p>
            <a:pPr marL="0" indent="0" algn="just">
              <a:buNone/>
            </a:pPr>
            <a:r>
              <a:rPr lang="it-IT" dirty="0"/>
              <a:t>È molto facile passare </a:t>
            </a:r>
            <a:r>
              <a:rPr lang="it-IT" b="1" dirty="0"/>
              <a:t>dal fanatismo religioso/puritano al puritanismo della </a:t>
            </a:r>
            <a:r>
              <a:rPr lang="it-IT" b="1" i="1" dirty="0" err="1"/>
              <a:t>laicité</a:t>
            </a:r>
            <a:r>
              <a:rPr lang="it-IT" i="1" dirty="0"/>
              <a:t>, </a:t>
            </a:r>
            <a:r>
              <a:rPr lang="it-IT" dirty="0"/>
              <a:t>ma quando se ne scopre il carattere parimenti dogmatico e religioso, allora tutto crolla…</a:t>
            </a:r>
          </a:p>
          <a:p>
            <a:pPr marL="0" indent="0" algn="just">
              <a:buNone/>
            </a:pPr>
            <a:r>
              <a:rPr lang="it-IT" dirty="0"/>
              <a:t>…E sotto le macerie cova il puro e semplice </a:t>
            </a:r>
            <a:r>
              <a:rPr lang="it-IT" b="1" dirty="0"/>
              <a:t>nichilismo</a:t>
            </a:r>
            <a:r>
              <a:rPr lang="it-IT" dirty="0"/>
              <a:t>.</a:t>
            </a:r>
          </a:p>
        </p:txBody>
      </p:sp>
      <p:sp>
        <p:nvSpPr>
          <p:cNvPr id="4" name="Segnaposto piè di pagina 3">
            <a:extLst>
              <a:ext uri="{FF2B5EF4-FFF2-40B4-BE49-F238E27FC236}">
                <a16:creationId xmlns:a16="http://schemas.microsoft.com/office/drawing/2014/main" id="{4DF35201-05D9-45B6-9FDA-C9A1BAA2A962}"/>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D7F3C871-5FAA-4905-B7F4-53814A8B8E21}"/>
              </a:ext>
            </a:extLst>
          </p:cNvPr>
          <p:cNvSpPr>
            <a:spLocks noGrp="1"/>
          </p:cNvSpPr>
          <p:nvPr>
            <p:ph type="sldNum" sz="quarter" idx="12"/>
          </p:nvPr>
        </p:nvSpPr>
        <p:spPr/>
        <p:txBody>
          <a:bodyPr/>
          <a:lstStyle/>
          <a:p>
            <a:fld id="{E7A41E1B-4F70-4964-A407-84C68BE8251C}" type="slidenum">
              <a:rPr lang="it-IT" smtClean="0"/>
              <a:pPr/>
              <a:t>47</a:t>
            </a:fld>
            <a:endParaRPr lang="it-IT"/>
          </a:p>
        </p:txBody>
      </p:sp>
    </p:spTree>
    <p:extLst>
      <p:ext uri="{BB962C8B-B14F-4D97-AF65-F5344CB8AC3E}">
        <p14:creationId xmlns:p14="http://schemas.microsoft.com/office/powerpoint/2010/main" val="32462438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D3A1B8-F990-4869-A9C1-D38DC8091576}"/>
              </a:ext>
            </a:extLst>
          </p:cNvPr>
          <p:cNvSpPr>
            <a:spLocks noGrp="1"/>
          </p:cNvSpPr>
          <p:nvPr>
            <p:ph type="title"/>
          </p:nvPr>
        </p:nvSpPr>
        <p:spPr/>
        <p:txBody>
          <a:bodyPr/>
          <a:lstStyle/>
          <a:p>
            <a:r>
              <a:rPr lang="it-IT" dirty="0"/>
              <a:t>Nichilismo ed esistenza</a:t>
            </a:r>
          </a:p>
        </p:txBody>
      </p:sp>
      <p:sp>
        <p:nvSpPr>
          <p:cNvPr id="3" name="Segnaposto contenuto 2">
            <a:extLst>
              <a:ext uri="{FF2B5EF4-FFF2-40B4-BE49-F238E27FC236}">
                <a16:creationId xmlns:a16="http://schemas.microsoft.com/office/drawing/2014/main" id="{4FC4BE44-020F-4DE9-9CAE-703F4C19829F}"/>
              </a:ext>
            </a:extLst>
          </p:cNvPr>
          <p:cNvSpPr>
            <a:spLocks noGrp="1"/>
          </p:cNvSpPr>
          <p:nvPr>
            <p:ph idx="1"/>
          </p:nvPr>
        </p:nvSpPr>
        <p:spPr>
          <a:xfrm>
            <a:off x="609600" y="1600201"/>
            <a:ext cx="10972800" cy="4525963"/>
          </a:xfrm>
        </p:spPr>
        <p:txBody>
          <a:bodyPr>
            <a:noAutofit/>
          </a:bodyPr>
          <a:lstStyle/>
          <a:p>
            <a:pPr marL="0" indent="0" algn="just">
              <a:buNone/>
            </a:pPr>
            <a:r>
              <a:rPr lang="it-IT" sz="2350" dirty="0"/>
              <a:t>Il nichilismo non è una situazione solo epocale, ma anche esistenziale. È </a:t>
            </a:r>
            <a:r>
              <a:rPr lang="it-IT" sz="2350" i="1" dirty="0"/>
              <a:t>l’ospite inquietante </a:t>
            </a:r>
            <a:r>
              <a:rPr lang="it-IT" sz="2350" dirty="0"/>
              <a:t>di Nietzsche. Oggi l’inquietudine non è la felice condizione che prepara a una superiore saggezza, ma la disperazione esistenziale nelle sue più diverse forme. Qui se ne è tentata una genealogia nell’abbandono di una ragione che sa stare sul crinale del mistero e dell’abisso senza gettarvisi disperatamente…</a:t>
            </a:r>
          </a:p>
          <a:p>
            <a:pPr marL="0" indent="0" algn="just">
              <a:buNone/>
            </a:pPr>
            <a:r>
              <a:rPr lang="it-IT" sz="2350" dirty="0"/>
              <a:t> - una ragione </a:t>
            </a:r>
            <a:r>
              <a:rPr lang="it-IT" sz="2350" i="1" dirty="0"/>
              <a:t>fortissima</a:t>
            </a:r>
            <a:r>
              <a:rPr lang="it-IT" sz="2350" dirty="0"/>
              <a:t> in questa sua </a:t>
            </a:r>
            <a:r>
              <a:rPr lang="it-IT" sz="2350" b="1" dirty="0"/>
              <a:t>etica dell’approssimazione</a:t>
            </a:r>
            <a:r>
              <a:rPr lang="it-IT" sz="2350" dirty="0"/>
              <a:t>, </a:t>
            </a:r>
          </a:p>
          <a:p>
            <a:pPr marL="0" indent="0" algn="just">
              <a:buNone/>
            </a:pPr>
            <a:r>
              <a:rPr lang="it-IT" sz="2350" i="1" dirty="0"/>
              <a:t> - debolissima</a:t>
            </a:r>
            <a:r>
              <a:rPr lang="it-IT" sz="2350" dirty="0"/>
              <a:t> nelle sue </a:t>
            </a:r>
            <a:r>
              <a:rPr lang="it-IT" sz="2350" b="1" dirty="0"/>
              <a:t>onnipotenti presupposizioni di possesso e dominio  </a:t>
            </a:r>
            <a:r>
              <a:rPr lang="it-IT" sz="2350" dirty="0"/>
              <a:t>che generano poi la </a:t>
            </a:r>
            <a:r>
              <a:rPr lang="it-IT" sz="2350" b="1" dirty="0"/>
              <a:t>disperazione della perdita</a:t>
            </a:r>
            <a:r>
              <a:rPr lang="it-IT" sz="2350" dirty="0"/>
              <a:t>. </a:t>
            </a:r>
          </a:p>
          <a:p>
            <a:pPr marL="0" indent="0" algn="just">
              <a:buNone/>
            </a:pPr>
            <a:r>
              <a:rPr lang="it-IT" sz="2350" dirty="0"/>
              <a:t>Come si vede la disperazione è malattia profondamente «</a:t>
            </a:r>
            <a:r>
              <a:rPr lang="it-IT" sz="2350" dirty="0" err="1"/>
              <a:t>ideogena</a:t>
            </a:r>
            <a:r>
              <a:rPr lang="it-IT" sz="2350" dirty="0"/>
              <a:t>» anzi, potremmo dire,</a:t>
            </a:r>
          </a:p>
          <a:p>
            <a:pPr marL="0" indent="0" algn="just">
              <a:buNone/>
            </a:pPr>
            <a:r>
              <a:rPr lang="it-IT" sz="2350" dirty="0"/>
              <a:t> una </a:t>
            </a:r>
            <a:r>
              <a:rPr lang="it-IT" sz="2350" b="1" dirty="0"/>
              <a:t>malattia della ragione debole </a:t>
            </a:r>
            <a:r>
              <a:rPr lang="it-IT" sz="2350" dirty="0"/>
              <a:t>che in una ragione diversa potrebbe trovare le sue vie terapeutiche.</a:t>
            </a:r>
          </a:p>
        </p:txBody>
      </p:sp>
      <p:sp>
        <p:nvSpPr>
          <p:cNvPr id="4" name="Segnaposto piè di pagina 3">
            <a:extLst>
              <a:ext uri="{FF2B5EF4-FFF2-40B4-BE49-F238E27FC236}">
                <a16:creationId xmlns:a16="http://schemas.microsoft.com/office/drawing/2014/main" id="{FC4D1CB2-7006-46A2-B630-E3F3AEAE9A18}"/>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3CA6E10B-9B8B-4D79-8599-1B9EF93B9525}"/>
              </a:ext>
            </a:extLst>
          </p:cNvPr>
          <p:cNvSpPr>
            <a:spLocks noGrp="1"/>
          </p:cNvSpPr>
          <p:nvPr>
            <p:ph type="sldNum" sz="quarter" idx="12"/>
          </p:nvPr>
        </p:nvSpPr>
        <p:spPr/>
        <p:txBody>
          <a:bodyPr/>
          <a:lstStyle/>
          <a:p>
            <a:fld id="{E7A41E1B-4F70-4964-A407-84C68BE8251C}" type="slidenum">
              <a:rPr lang="it-IT" smtClean="0"/>
              <a:pPr/>
              <a:t>48</a:t>
            </a:fld>
            <a:endParaRPr lang="it-IT"/>
          </a:p>
        </p:txBody>
      </p:sp>
    </p:spTree>
    <p:extLst>
      <p:ext uri="{BB962C8B-B14F-4D97-AF65-F5344CB8AC3E}">
        <p14:creationId xmlns:p14="http://schemas.microsoft.com/office/powerpoint/2010/main" val="1144009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6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L’eredita della riflessione filosofica e del sapere antichi</a:t>
            </a:r>
          </a:p>
        </p:txBody>
      </p:sp>
      <p:sp>
        <p:nvSpPr>
          <p:cNvPr id="3" name="Segnaposto contenuto 2"/>
          <p:cNvSpPr>
            <a:spLocks noGrp="1"/>
          </p:cNvSpPr>
          <p:nvPr>
            <p:ph idx="1"/>
          </p:nvPr>
        </p:nvSpPr>
        <p:spPr/>
        <p:txBody>
          <a:bodyPr>
            <a:noAutofit/>
          </a:bodyPr>
          <a:lstStyle/>
          <a:p>
            <a:pPr marL="0" indent="0" algn="just">
              <a:buNone/>
            </a:pPr>
            <a:r>
              <a:rPr lang="it-IT" sz="2300" dirty="0"/>
              <a:t>La seconda grande eredità è </a:t>
            </a:r>
            <a:r>
              <a:rPr lang="it-IT" sz="2300" b="1" dirty="0"/>
              <a:t>quella CLASSICA </a:t>
            </a:r>
            <a:r>
              <a:rPr lang="it-IT" sz="2300" dirty="0"/>
              <a:t>costituita dal </a:t>
            </a:r>
            <a:r>
              <a:rPr lang="it-IT" sz="2300" b="1" dirty="0"/>
              <a:t>patrimonio di studi</a:t>
            </a:r>
            <a:r>
              <a:rPr lang="it-IT" sz="2300" dirty="0"/>
              <a:t> filosofici, etici, scientifici, storici, linguistici, letterari e dal </a:t>
            </a:r>
            <a:r>
              <a:rPr lang="it-IT" sz="2300" b="1" dirty="0"/>
              <a:t>patrimonio di poesia, invenzione, arte</a:t>
            </a:r>
            <a:r>
              <a:rPr lang="it-IT" sz="2300" dirty="0"/>
              <a:t> che gli antichi, greci e romani, avevano elaborato. I medievali lo avvertivano come un’eredità importantissima di saperi in grado dei offrire orizzonti di saggezza </a:t>
            </a:r>
            <a:r>
              <a:rPr lang="it-IT" sz="2300" b="1" dirty="0"/>
              <a:t>che abbandonare sarebbe stato assurdo e ingiusto</a:t>
            </a:r>
            <a:r>
              <a:rPr lang="it-IT" sz="2300" dirty="0"/>
              <a:t>. </a:t>
            </a:r>
          </a:p>
          <a:p>
            <a:pPr marL="0" indent="0" algn="just">
              <a:buNone/>
            </a:pPr>
            <a:r>
              <a:rPr lang="it-IT" sz="2300" dirty="0"/>
              <a:t>Già i Padri della Chiesa avevano efficacemente utilizzato alcuni spunti della cultura filosofica, storica e letteraria antica per illustrare concetti cristiani. Infatti ritenevano che la cultura umana contenesse di per sé un </a:t>
            </a:r>
            <a:r>
              <a:rPr lang="it-IT" sz="2300" b="1" dirty="0"/>
              <a:t>anelito alla Verità </a:t>
            </a:r>
            <a:r>
              <a:rPr lang="it-IT" sz="2300" dirty="0"/>
              <a:t>che il cristianesimo non aveva negato bensì realizzato in modo più vero e profondo. Per questo quella stessa cultura, che si era formata grazie al buon uso delle facoltà razionali umane, benché non ancora illuminate dalla fede, poteva </a:t>
            </a:r>
            <a:r>
              <a:rPr lang="it-IT" sz="2300" b="1" dirty="0"/>
              <a:t>risultare di grande aiuto a giustificare in modo ragionevole le verità di fede</a:t>
            </a:r>
            <a:r>
              <a:rPr lang="it-IT" sz="2300" dirty="0"/>
              <a:t>.</a:t>
            </a:r>
          </a:p>
        </p:txBody>
      </p:sp>
      <p:sp>
        <p:nvSpPr>
          <p:cNvPr id="4" name="Segnaposto piè di pagina 3"/>
          <p:cNvSpPr>
            <a:spLocks noGrp="1"/>
          </p:cNvSpPr>
          <p:nvPr>
            <p:ph type="ftr" sz="quarter" idx="11"/>
          </p:nvPr>
        </p:nvSpPr>
        <p:spPr/>
        <p:txBody>
          <a:bodyPr/>
          <a:lstStyle/>
          <a:p>
            <a:r>
              <a:rPr lang="it-IT">
                <a:solidFill>
                  <a:prstClr val="black">
                    <a:tint val="75000"/>
                  </a:prstClr>
                </a:solidFill>
                <a:latin typeface="Calibri"/>
              </a:rPr>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a:solidFill>
                  <a:prstClr val="black">
                    <a:tint val="75000"/>
                  </a:prstClr>
                </a:solidFill>
                <a:latin typeface="Calibri"/>
              </a:rPr>
              <a:pPr/>
              <a:t>5</a:t>
            </a:fld>
            <a:endParaRPr lang="it-IT">
              <a:solidFill>
                <a:prstClr val="black">
                  <a:tint val="75000"/>
                </a:prstClr>
              </a:solidFill>
              <a:latin typeface="Calibri"/>
            </a:endParaRPr>
          </a:p>
        </p:txBody>
      </p:sp>
    </p:spTree>
    <p:extLst>
      <p:ext uri="{BB962C8B-B14F-4D97-AF65-F5344CB8AC3E}">
        <p14:creationId xmlns:p14="http://schemas.microsoft.com/office/powerpoint/2010/main" val="3851714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BD42EF-FA79-4007-BE44-AE54F7E53D27}"/>
              </a:ext>
            </a:extLst>
          </p:cNvPr>
          <p:cNvSpPr>
            <a:spLocks noGrp="1"/>
          </p:cNvSpPr>
          <p:nvPr>
            <p:ph type="title"/>
          </p:nvPr>
        </p:nvSpPr>
        <p:spPr/>
        <p:txBody>
          <a:bodyPr/>
          <a:lstStyle/>
          <a:p>
            <a:r>
              <a:rPr lang="it-IT" dirty="0"/>
              <a:t>La spinta espansiva dopo il mille</a:t>
            </a:r>
          </a:p>
        </p:txBody>
      </p:sp>
      <p:sp>
        <p:nvSpPr>
          <p:cNvPr id="3" name="Segnaposto contenuto 2">
            <a:extLst>
              <a:ext uri="{FF2B5EF4-FFF2-40B4-BE49-F238E27FC236}">
                <a16:creationId xmlns:a16="http://schemas.microsoft.com/office/drawing/2014/main" id="{CD56C86D-0C09-40F3-877A-D69B54D2C0EA}"/>
              </a:ext>
            </a:extLst>
          </p:cNvPr>
          <p:cNvSpPr>
            <a:spLocks noGrp="1"/>
          </p:cNvSpPr>
          <p:nvPr>
            <p:ph idx="1"/>
          </p:nvPr>
        </p:nvSpPr>
        <p:spPr/>
        <p:txBody>
          <a:bodyPr>
            <a:normAutofit/>
          </a:bodyPr>
          <a:lstStyle/>
          <a:p>
            <a:pPr marL="0" indent="0">
              <a:buNone/>
            </a:pPr>
            <a:r>
              <a:rPr lang="it-IT" dirty="0"/>
              <a:t>Dall’XI  secolo in poi si assiste nel panorama europeo</a:t>
            </a:r>
          </a:p>
          <a:p>
            <a:pPr>
              <a:buFontTx/>
              <a:buChar char="-"/>
            </a:pPr>
            <a:r>
              <a:rPr lang="it-IT" dirty="0"/>
              <a:t>ad una </a:t>
            </a:r>
            <a:r>
              <a:rPr lang="it-IT" b="1" dirty="0"/>
              <a:t>rinascita economica</a:t>
            </a:r>
            <a:r>
              <a:rPr lang="it-IT" dirty="0"/>
              <a:t>, complice un risaldamento del clima e nuove risoluzioni tecniche per l’agricoltura</a:t>
            </a:r>
          </a:p>
          <a:p>
            <a:pPr>
              <a:buFontTx/>
              <a:buChar char="-"/>
            </a:pPr>
            <a:r>
              <a:rPr lang="it-IT" dirty="0"/>
              <a:t>allo sviluppo della </a:t>
            </a:r>
            <a:r>
              <a:rPr lang="it-IT" b="1" dirty="0"/>
              <a:t>borghesia</a:t>
            </a:r>
          </a:p>
          <a:p>
            <a:pPr>
              <a:buFontTx/>
              <a:buChar char="-"/>
            </a:pPr>
            <a:r>
              <a:rPr lang="it-IT" dirty="0"/>
              <a:t>alla nascita dei </a:t>
            </a:r>
            <a:r>
              <a:rPr lang="it-IT" b="1" dirty="0"/>
              <a:t>comuni</a:t>
            </a:r>
          </a:p>
          <a:p>
            <a:pPr>
              <a:buFontTx/>
              <a:buChar char="-"/>
            </a:pPr>
            <a:r>
              <a:rPr lang="it-IT" dirty="0"/>
              <a:t>all’incontro con il </a:t>
            </a:r>
            <a:r>
              <a:rPr lang="it-IT" b="1" dirty="0"/>
              <a:t>mondo mussulmano </a:t>
            </a:r>
            <a:r>
              <a:rPr lang="it-IT" dirty="0"/>
              <a:t>in Spagna e con le crociate</a:t>
            </a:r>
          </a:p>
          <a:p>
            <a:pPr>
              <a:buFontTx/>
              <a:buChar char="-"/>
            </a:pPr>
            <a:r>
              <a:rPr lang="it-IT" dirty="0"/>
              <a:t>all’epopea della casa di </a:t>
            </a:r>
            <a:r>
              <a:rPr lang="it-IT" b="1" dirty="0"/>
              <a:t>Svevia</a:t>
            </a:r>
            <a:r>
              <a:rPr lang="it-IT" dirty="0"/>
              <a:t> e di Federico II</a:t>
            </a:r>
          </a:p>
          <a:p>
            <a:pPr>
              <a:buFontTx/>
              <a:buChar char="-"/>
            </a:pPr>
            <a:r>
              <a:rPr lang="it-IT" dirty="0"/>
              <a:t>ai </a:t>
            </a:r>
            <a:r>
              <a:rPr lang="it-IT" b="1" dirty="0"/>
              <a:t>grandi papi</a:t>
            </a:r>
            <a:r>
              <a:rPr lang="it-IT" dirty="0"/>
              <a:t>, monaci come Gregorio VII, asceti e politici come Innocenzo III</a:t>
            </a:r>
          </a:p>
        </p:txBody>
      </p:sp>
      <p:sp>
        <p:nvSpPr>
          <p:cNvPr id="4" name="Segnaposto piè di pagina 3">
            <a:extLst>
              <a:ext uri="{FF2B5EF4-FFF2-40B4-BE49-F238E27FC236}">
                <a16:creationId xmlns:a16="http://schemas.microsoft.com/office/drawing/2014/main" id="{272A20F9-4F8E-438A-9CD4-72244F3864EC}"/>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585F2C37-D2F1-4EBC-B5CA-A5C31E6D76E7}"/>
              </a:ext>
            </a:extLst>
          </p:cNvPr>
          <p:cNvSpPr>
            <a:spLocks noGrp="1"/>
          </p:cNvSpPr>
          <p:nvPr>
            <p:ph type="sldNum" sz="quarter" idx="12"/>
          </p:nvPr>
        </p:nvSpPr>
        <p:spPr/>
        <p:txBody>
          <a:bodyPr/>
          <a:lstStyle/>
          <a:p>
            <a:fld id="{E7A41E1B-4F70-4964-A407-84C68BE8251C}" type="slidenum">
              <a:rPr lang="it-IT" smtClean="0"/>
              <a:pPr/>
              <a:t>6</a:t>
            </a:fld>
            <a:endParaRPr lang="it-IT"/>
          </a:p>
        </p:txBody>
      </p:sp>
    </p:spTree>
    <p:extLst>
      <p:ext uri="{BB962C8B-B14F-4D97-AF65-F5344CB8AC3E}">
        <p14:creationId xmlns:p14="http://schemas.microsoft.com/office/powerpoint/2010/main" val="848855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cultura dopo il mille</a:t>
            </a:r>
          </a:p>
        </p:txBody>
      </p:sp>
      <p:sp>
        <p:nvSpPr>
          <p:cNvPr id="3" name="Segnaposto contenuto 2"/>
          <p:cNvSpPr>
            <a:spLocks noGrp="1"/>
          </p:cNvSpPr>
          <p:nvPr>
            <p:ph idx="1"/>
          </p:nvPr>
        </p:nvSpPr>
        <p:spPr/>
        <p:txBody>
          <a:bodyPr>
            <a:normAutofit/>
          </a:bodyPr>
          <a:lstStyle/>
          <a:p>
            <a:pPr marL="0" indent="0" algn="just">
              <a:buNone/>
            </a:pPr>
            <a:r>
              <a:rPr lang="it-IT" sz="3600" dirty="0"/>
              <a:t>Dal punto di vista culturale dall’XI al XIII secolo vi è una grande esplosione di geni filosofici, artistici e letterari in concomitanza con la nascita e la diffusione delle </a:t>
            </a:r>
            <a:r>
              <a:rPr lang="it-IT" sz="3600" b="1" dirty="0"/>
              <a:t>istituzioni universitarie dal sec. XII</a:t>
            </a:r>
            <a:r>
              <a:rPr lang="it-IT" sz="3600" dirty="0"/>
              <a:t>. </a:t>
            </a:r>
          </a:p>
          <a:p>
            <a:pPr marL="0" indent="0" algn="just">
              <a:buNone/>
            </a:pPr>
            <a:r>
              <a:rPr lang="it-IT" sz="3600" dirty="0"/>
              <a:t>Qui la </a:t>
            </a:r>
            <a:r>
              <a:rPr lang="it-IT" sz="3600" b="1" dirty="0"/>
              <a:t>tradizione platonica </a:t>
            </a:r>
            <a:r>
              <a:rPr lang="it-IT" sz="3600" dirty="0"/>
              <a:t>comincia ad essere affiancata, non senza dibattiti e scontri, a </a:t>
            </a:r>
            <a:r>
              <a:rPr lang="it-IT" sz="3600" b="1" dirty="0"/>
              <a:t>quella aristotelica</a:t>
            </a:r>
            <a:r>
              <a:rPr lang="it-IT" sz="3600" dirty="0"/>
              <a:t>.</a:t>
            </a:r>
          </a:p>
        </p:txBody>
      </p:sp>
      <p:sp>
        <p:nvSpPr>
          <p:cNvPr id="4" name="Segnaposto piè di pagina 3"/>
          <p:cNvSpPr>
            <a:spLocks noGrp="1"/>
          </p:cNvSpPr>
          <p:nvPr>
            <p:ph type="ftr" sz="quarter" idx="11"/>
          </p:nvPr>
        </p:nvSpPr>
        <p:spPr/>
        <p:txBody>
          <a:bodyPr/>
          <a:lstStyle/>
          <a:p>
            <a:r>
              <a:rPr lang="it-IT">
                <a:solidFill>
                  <a:prstClr val="black">
                    <a:tint val="75000"/>
                  </a:prstClr>
                </a:solidFill>
                <a:latin typeface="Calibri"/>
              </a:rPr>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a:solidFill>
                  <a:prstClr val="black">
                    <a:tint val="75000"/>
                  </a:prstClr>
                </a:solidFill>
                <a:latin typeface="Calibri"/>
              </a:rPr>
              <a:pPr/>
              <a:t>7</a:t>
            </a:fld>
            <a:endParaRPr lang="it-IT">
              <a:solidFill>
                <a:prstClr val="black">
                  <a:tint val="75000"/>
                </a:prstClr>
              </a:solidFill>
              <a:latin typeface="Calibri"/>
            </a:endParaRPr>
          </a:p>
        </p:txBody>
      </p:sp>
    </p:spTree>
    <p:extLst>
      <p:ext uri="{BB962C8B-B14F-4D97-AF65-F5344CB8AC3E}">
        <p14:creationId xmlns:p14="http://schemas.microsoft.com/office/powerpoint/2010/main" val="1128850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università</a:t>
            </a:r>
          </a:p>
        </p:txBody>
      </p:sp>
      <p:sp>
        <p:nvSpPr>
          <p:cNvPr id="3" name="Segnaposto contenuto 2"/>
          <p:cNvSpPr>
            <a:spLocks noGrp="1"/>
          </p:cNvSpPr>
          <p:nvPr>
            <p:ph idx="1"/>
          </p:nvPr>
        </p:nvSpPr>
        <p:spPr/>
        <p:txBody>
          <a:bodyPr>
            <a:normAutofit/>
          </a:bodyPr>
          <a:lstStyle/>
          <a:p>
            <a:pPr marL="0" indent="0" algn="just">
              <a:buNone/>
            </a:pPr>
            <a:r>
              <a:rPr lang="it-IT" dirty="0"/>
              <a:t>Nate dalle scuole cattedrali che si sviluppano come centri di studio, vengono all’inizio chiamate anche </a:t>
            </a:r>
            <a:r>
              <a:rPr lang="it-IT" i="1" dirty="0"/>
              <a:t>studia </a:t>
            </a:r>
            <a:r>
              <a:rPr lang="it-IT" i="1" dirty="0" err="1"/>
              <a:t>generales</a:t>
            </a:r>
            <a:r>
              <a:rPr lang="it-IT" dirty="0"/>
              <a:t>, interdiocesane e multidisciplinari.</a:t>
            </a:r>
          </a:p>
          <a:p>
            <a:pPr marL="0" indent="0" algn="just">
              <a:buNone/>
            </a:pPr>
            <a:r>
              <a:rPr lang="it-IT" dirty="0"/>
              <a:t>Nel sec. XII si vengono delineando come CORPORAZIONI cioè </a:t>
            </a:r>
            <a:r>
              <a:rPr lang="it-IT" b="1" dirty="0"/>
              <a:t>associazioni di insegnanti e studenti</a:t>
            </a:r>
            <a:r>
              <a:rPr lang="it-IT" dirty="0"/>
              <a:t>, aperte a persone di ogni condizione sociale, che si riuniscono per approfondire le materie di studio e dibattere le questioni più difficili e controverse.</a:t>
            </a:r>
          </a:p>
        </p:txBody>
      </p:sp>
      <p:sp>
        <p:nvSpPr>
          <p:cNvPr id="4" name="Segnaposto piè di pagina 3"/>
          <p:cNvSpPr>
            <a:spLocks noGrp="1"/>
          </p:cNvSpPr>
          <p:nvPr>
            <p:ph type="ftr" sz="quarter" idx="11"/>
          </p:nvPr>
        </p:nvSpPr>
        <p:spPr/>
        <p:txBody>
          <a:bodyPr/>
          <a:lstStyle/>
          <a:p>
            <a:r>
              <a:rPr lang="it-IT">
                <a:solidFill>
                  <a:prstClr val="black">
                    <a:tint val="75000"/>
                  </a:prstClr>
                </a:solidFill>
                <a:latin typeface="Calibri"/>
              </a:rPr>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a:solidFill>
                  <a:prstClr val="black">
                    <a:tint val="75000"/>
                  </a:prstClr>
                </a:solidFill>
                <a:latin typeface="Calibri"/>
              </a:rPr>
              <a:pPr/>
              <a:t>8</a:t>
            </a:fld>
            <a:endParaRPr lang="it-IT">
              <a:solidFill>
                <a:prstClr val="black">
                  <a:tint val="75000"/>
                </a:prstClr>
              </a:solidFill>
              <a:latin typeface="Calibri"/>
            </a:endParaRPr>
          </a:p>
        </p:txBody>
      </p:sp>
    </p:spTree>
    <p:extLst>
      <p:ext uri="{BB962C8B-B14F-4D97-AF65-F5344CB8AC3E}">
        <p14:creationId xmlns:p14="http://schemas.microsoft.com/office/powerpoint/2010/main" val="2816547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A799D8-5B71-4677-92FB-13E3DCBFDE7D}"/>
              </a:ext>
            </a:extLst>
          </p:cNvPr>
          <p:cNvSpPr>
            <a:spLocks noGrp="1"/>
          </p:cNvSpPr>
          <p:nvPr>
            <p:ph type="title"/>
          </p:nvPr>
        </p:nvSpPr>
        <p:spPr/>
        <p:txBody>
          <a:bodyPr/>
          <a:lstStyle/>
          <a:p>
            <a:r>
              <a:rPr lang="it-IT"/>
              <a:t>Università e società</a:t>
            </a:r>
            <a:endParaRPr lang="it-IT" dirty="0"/>
          </a:p>
        </p:txBody>
      </p:sp>
      <p:sp>
        <p:nvSpPr>
          <p:cNvPr id="3" name="Segnaposto contenuto 2">
            <a:extLst>
              <a:ext uri="{FF2B5EF4-FFF2-40B4-BE49-F238E27FC236}">
                <a16:creationId xmlns:a16="http://schemas.microsoft.com/office/drawing/2014/main" id="{7D70A495-7FC2-402F-91B1-2EEAA72F621B}"/>
              </a:ext>
            </a:extLst>
          </p:cNvPr>
          <p:cNvSpPr>
            <a:spLocks noGrp="1"/>
          </p:cNvSpPr>
          <p:nvPr>
            <p:ph idx="1"/>
          </p:nvPr>
        </p:nvSpPr>
        <p:spPr/>
        <p:txBody>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1900" b="0" i="0" u="none" strike="noStrike" kern="1200" cap="none" spc="0" normalizeH="0" baseline="0" noProof="0" dirty="0">
                <a:ln>
                  <a:noFill/>
                </a:ln>
                <a:solidFill>
                  <a:prstClr val="black"/>
                </a:solidFill>
                <a:effectLst/>
                <a:uLnTx/>
                <a:uFillTx/>
                <a:latin typeface="Calibri"/>
                <a:ea typeface="+mn-ea"/>
                <a:cs typeface="+mn-cs"/>
              </a:rPr>
              <a:t>Le </a:t>
            </a:r>
            <a:r>
              <a:rPr kumimoji="0" lang="it-IT" sz="1900" b="1" i="0" u="none" strike="noStrike" kern="1200" cap="none" spc="0" normalizeH="0" baseline="0" noProof="0" dirty="0">
                <a:ln>
                  <a:noFill/>
                </a:ln>
                <a:solidFill>
                  <a:prstClr val="black"/>
                </a:solidFill>
                <a:effectLst/>
                <a:uLnTx/>
                <a:uFillTx/>
                <a:latin typeface="Calibri"/>
                <a:ea typeface="+mn-ea"/>
                <a:cs typeface="+mn-cs"/>
              </a:rPr>
              <a:t>corporazioni universitarie </a:t>
            </a:r>
            <a:r>
              <a:rPr kumimoji="0" lang="it-IT" sz="1900" b="0" i="0" u="none" strike="noStrike" kern="1200" cap="none" spc="0" normalizeH="0" baseline="0" noProof="0" dirty="0">
                <a:ln>
                  <a:noFill/>
                </a:ln>
                <a:solidFill>
                  <a:prstClr val="black"/>
                </a:solidFill>
                <a:effectLst/>
                <a:uLnTx/>
                <a:uFillTx/>
                <a:latin typeface="Calibri"/>
                <a:ea typeface="+mn-ea"/>
                <a:cs typeface="+mn-cs"/>
              </a:rPr>
              <a:t>SONO</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1900" b="0" i="0" u="none" strike="noStrike" kern="1200" cap="none" spc="0" normalizeH="0" baseline="0" noProof="0" dirty="0">
                <a:ln>
                  <a:noFill/>
                </a:ln>
                <a:solidFill>
                  <a:prstClr val="black"/>
                </a:solidFill>
                <a:effectLst/>
                <a:uLnTx/>
                <a:uFillTx/>
                <a:latin typeface="Calibri"/>
                <a:ea typeface="+mn-ea"/>
                <a:cs typeface="+mn-cs"/>
              </a:rPr>
              <a:t>-    di respiro internazionale,</a:t>
            </a:r>
          </a:p>
          <a:p>
            <a:pPr marL="342900" marR="0" lvl="0" indent="-342900" algn="just" defTabSz="914400" rtl="0" eaLnBrk="1" fontAlgn="auto" latinLnBrk="0" hangingPunct="1">
              <a:lnSpc>
                <a:spcPct val="100000"/>
              </a:lnSpc>
              <a:spcBef>
                <a:spcPct val="20000"/>
              </a:spcBef>
              <a:spcAft>
                <a:spcPts val="0"/>
              </a:spcAft>
              <a:buClrTx/>
              <a:buSzTx/>
              <a:buFontTx/>
              <a:buChar char="-"/>
              <a:tabLst/>
              <a:defRPr/>
            </a:pPr>
            <a:r>
              <a:rPr kumimoji="0" lang="it-IT" sz="1900" b="0" i="0" u="none" strike="noStrike" kern="1200" cap="none" spc="0" normalizeH="0" baseline="0" noProof="0" dirty="0">
                <a:ln>
                  <a:noFill/>
                </a:ln>
                <a:solidFill>
                  <a:prstClr val="black"/>
                </a:solidFill>
                <a:effectLst/>
                <a:uLnTx/>
                <a:uFillTx/>
                <a:latin typeface="Calibri"/>
                <a:ea typeface="+mn-ea"/>
                <a:cs typeface="+mn-cs"/>
              </a:rPr>
              <a:t>giuridicamente riconosciute,</a:t>
            </a:r>
          </a:p>
          <a:p>
            <a:pPr marL="342900" marR="0" lvl="0" indent="-342900" algn="just" defTabSz="914400" rtl="0" eaLnBrk="1" fontAlgn="auto" latinLnBrk="0" hangingPunct="1">
              <a:lnSpc>
                <a:spcPct val="100000"/>
              </a:lnSpc>
              <a:spcBef>
                <a:spcPct val="20000"/>
              </a:spcBef>
              <a:spcAft>
                <a:spcPts val="0"/>
              </a:spcAft>
              <a:buClrTx/>
              <a:buSzTx/>
              <a:buFontTx/>
              <a:buChar char="-"/>
              <a:tabLst/>
              <a:defRPr/>
            </a:pPr>
            <a:r>
              <a:rPr lang="it-IT" sz="1900" dirty="0">
                <a:solidFill>
                  <a:prstClr val="black"/>
                </a:solidFill>
                <a:latin typeface="Calibri"/>
              </a:rPr>
              <a:t>i</a:t>
            </a:r>
            <a:r>
              <a:rPr kumimoji="0" lang="it-IT" sz="1900" b="0" i="0" u="none" strike="noStrike" kern="1200" cap="none" spc="0" normalizeH="0" baseline="0" noProof="0" dirty="0" err="1">
                <a:ln>
                  <a:noFill/>
                </a:ln>
                <a:solidFill>
                  <a:prstClr val="black"/>
                </a:solidFill>
                <a:effectLst/>
                <a:uLnTx/>
                <a:uFillTx/>
                <a:latin typeface="Calibri"/>
                <a:ea typeface="+mn-ea"/>
                <a:cs typeface="+mn-cs"/>
              </a:rPr>
              <a:t>nternamente</a:t>
            </a:r>
            <a:r>
              <a:rPr kumimoji="0" lang="it-IT" sz="1900" b="0" i="0" u="none" strike="noStrike" kern="1200" cap="none" spc="0" normalizeH="0" baseline="0" noProof="0" dirty="0">
                <a:ln>
                  <a:noFill/>
                </a:ln>
                <a:solidFill>
                  <a:prstClr val="black"/>
                </a:solidFill>
                <a:effectLst/>
                <a:uLnTx/>
                <a:uFillTx/>
                <a:latin typeface="Calibri"/>
                <a:ea typeface="+mn-ea"/>
                <a:cs typeface="+mn-cs"/>
              </a:rPr>
              <a:t> autonome sotto il profilo organizzativo,</a:t>
            </a:r>
          </a:p>
          <a:p>
            <a:pPr marL="342900" marR="0" lvl="0" indent="-342900" algn="just" defTabSz="914400" rtl="0" eaLnBrk="1" fontAlgn="auto" latinLnBrk="0" hangingPunct="1">
              <a:lnSpc>
                <a:spcPct val="100000"/>
              </a:lnSpc>
              <a:spcBef>
                <a:spcPct val="20000"/>
              </a:spcBef>
              <a:spcAft>
                <a:spcPts val="0"/>
              </a:spcAft>
              <a:buClrTx/>
              <a:buSzTx/>
              <a:buFontTx/>
              <a:buChar char="-"/>
              <a:tabLst/>
              <a:defRPr/>
            </a:pPr>
            <a:r>
              <a:rPr lang="it-IT" sz="1900" dirty="0">
                <a:solidFill>
                  <a:prstClr val="black"/>
                </a:solidFill>
                <a:latin typeface="Calibri"/>
              </a:rPr>
              <a:t>c</a:t>
            </a:r>
            <a:r>
              <a:rPr kumimoji="0" lang="it-IT" sz="1900" b="0" i="0" u="none" strike="noStrike" kern="1200" cap="none" spc="0" normalizeH="0" baseline="0" noProof="0" dirty="0" err="1">
                <a:ln>
                  <a:noFill/>
                </a:ln>
                <a:solidFill>
                  <a:prstClr val="black"/>
                </a:solidFill>
                <a:effectLst/>
                <a:uLnTx/>
                <a:uFillTx/>
                <a:latin typeface="Calibri"/>
                <a:ea typeface="+mn-ea"/>
                <a:cs typeface="+mn-cs"/>
              </a:rPr>
              <a:t>apaci</a:t>
            </a:r>
            <a:r>
              <a:rPr kumimoji="0" lang="it-IT" sz="1900" b="0" i="0" u="none" strike="noStrike" kern="1200" cap="none" spc="0" normalizeH="0" baseline="0" noProof="0" dirty="0">
                <a:ln>
                  <a:noFill/>
                </a:ln>
                <a:solidFill>
                  <a:prstClr val="black"/>
                </a:solidFill>
                <a:effectLst/>
                <a:uLnTx/>
                <a:uFillTx/>
                <a:latin typeface="Calibri"/>
                <a:ea typeface="+mn-ea"/>
                <a:cs typeface="+mn-cs"/>
              </a:rPr>
              <a:t> di gestire l’ordine interno con una propria polizia,</a:t>
            </a:r>
          </a:p>
          <a:p>
            <a:pPr marL="342900" marR="0" lvl="0" indent="-342900" algn="just" defTabSz="914400" rtl="0" eaLnBrk="1" fontAlgn="auto" latinLnBrk="0" hangingPunct="1">
              <a:lnSpc>
                <a:spcPct val="100000"/>
              </a:lnSpc>
              <a:spcBef>
                <a:spcPct val="20000"/>
              </a:spcBef>
              <a:spcAft>
                <a:spcPts val="0"/>
              </a:spcAft>
              <a:buClrTx/>
              <a:buSzTx/>
              <a:buFontTx/>
              <a:buChar char="-"/>
              <a:tabLst/>
              <a:defRPr/>
            </a:pPr>
            <a:r>
              <a:rPr lang="it-IT" sz="1900" dirty="0">
                <a:solidFill>
                  <a:prstClr val="black"/>
                </a:solidFill>
                <a:latin typeface="Calibri"/>
              </a:rPr>
              <a:t>i</a:t>
            </a:r>
            <a:r>
              <a:rPr kumimoji="0" lang="it-IT" sz="1900" b="0" i="0" u="none" strike="noStrike" kern="1200" cap="none" spc="0" normalizeH="0" baseline="0" noProof="0" dirty="0">
                <a:ln>
                  <a:noFill/>
                </a:ln>
                <a:solidFill>
                  <a:prstClr val="black"/>
                </a:solidFill>
                <a:effectLst/>
                <a:uLnTx/>
                <a:uFillTx/>
                <a:latin typeface="Calibri"/>
                <a:ea typeface="+mn-ea"/>
                <a:cs typeface="+mn-cs"/>
              </a:rPr>
              <a:t>n grado di provvedere al sostentamento dei più poveri,</a:t>
            </a:r>
          </a:p>
          <a:p>
            <a:pPr marL="342900" marR="0" lvl="0" indent="-342900" algn="just" defTabSz="914400" rtl="0" eaLnBrk="1" fontAlgn="auto" latinLnBrk="0" hangingPunct="1">
              <a:lnSpc>
                <a:spcPct val="100000"/>
              </a:lnSpc>
              <a:spcBef>
                <a:spcPct val="20000"/>
              </a:spcBef>
              <a:spcAft>
                <a:spcPts val="0"/>
              </a:spcAft>
              <a:buClrTx/>
              <a:buSzTx/>
              <a:buFontTx/>
              <a:buChar char="-"/>
              <a:tabLst/>
              <a:defRPr/>
            </a:pPr>
            <a:r>
              <a:rPr lang="it-IT" sz="1900" dirty="0">
                <a:solidFill>
                  <a:prstClr val="black"/>
                </a:solidFill>
                <a:latin typeface="Calibri"/>
              </a:rPr>
              <a:t>c</a:t>
            </a:r>
            <a:r>
              <a:rPr kumimoji="0" lang="it-IT" sz="1900" b="0" i="0" u="none" strike="noStrike" kern="1200" cap="none" spc="0" normalizeH="0" baseline="0" noProof="0" dirty="0" err="1">
                <a:ln>
                  <a:noFill/>
                </a:ln>
                <a:solidFill>
                  <a:prstClr val="black"/>
                </a:solidFill>
                <a:effectLst/>
                <a:uLnTx/>
                <a:uFillTx/>
                <a:latin typeface="Calibri"/>
                <a:ea typeface="+mn-ea"/>
                <a:cs typeface="+mn-cs"/>
              </a:rPr>
              <a:t>apaci</a:t>
            </a:r>
            <a:r>
              <a:rPr kumimoji="0" lang="it-IT" sz="1900" b="0" i="0" u="none" strike="noStrike" kern="1200" cap="none" spc="0" normalizeH="0" baseline="0" noProof="0" dirty="0">
                <a:ln>
                  <a:noFill/>
                </a:ln>
                <a:solidFill>
                  <a:prstClr val="black"/>
                </a:solidFill>
                <a:effectLst/>
                <a:uLnTx/>
                <a:uFillTx/>
                <a:latin typeface="Calibri"/>
                <a:ea typeface="+mn-ea"/>
                <a:cs typeface="+mn-cs"/>
              </a:rPr>
              <a:t> di garantire privilegi ai propri studenti come per esempio</a:t>
            </a:r>
          </a:p>
          <a:p>
            <a:pPr marL="71755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it-IT" sz="1900" dirty="0">
                <a:solidFill>
                  <a:prstClr val="black"/>
                </a:solidFill>
                <a:latin typeface="Calibri"/>
              </a:rPr>
              <a:t>*c</a:t>
            </a:r>
            <a:r>
              <a:rPr kumimoji="0" lang="it-IT" sz="1900" b="0" i="0" u="none" strike="noStrike" kern="1200" cap="none" spc="0" normalizeH="0" baseline="0" noProof="0" dirty="0" err="1">
                <a:ln>
                  <a:noFill/>
                </a:ln>
                <a:solidFill>
                  <a:prstClr val="black"/>
                </a:solidFill>
                <a:effectLst/>
                <a:uLnTx/>
                <a:uFillTx/>
                <a:latin typeface="Calibri"/>
                <a:ea typeface="+mn-ea"/>
                <a:cs typeface="+mn-cs"/>
              </a:rPr>
              <a:t>hiedere</a:t>
            </a:r>
            <a:r>
              <a:rPr kumimoji="0" lang="it-IT" sz="1900" b="0" i="0" u="none" strike="noStrike" kern="1200" cap="none" spc="0" normalizeH="0" baseline="0" noProof="0" dirty="0">
                <a:ln>
                  <a:noFill/>
                </a:ln>
                <a:solidFill>
                  <a:prstClr val="black"/>
                </a:solidFill>
                <a:effectLst/>
                <a:uLnTx/>
                <a:uFillTx/>
                <a:latin typeface="Calibri"/>
                <a:ea typeface="+mn-ea"/>
                <a:cs typeface="+mn-cs"/>
              </a:rPr>
              <a:t> prestiti garantiti dalla stessa istituzione universitaria,</a:t>
            </a:r>
          </a:p>
          <a:p>
            <a:pPr marL="71755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it-IT" sz="1900" dirty="0">
                <a:solidFill>
                  <a:prstClr val="black"/>
                </a:solidFill>
                <a:latin typeface="Calibri"/>
              </a:rPr>
              <a:t>*a</a:t>
            </a:r>
            <a:r>
              <a:rPr kumimoji="0" lang="it-IT" sz="1900" b="0" i="0" u="none" strike="noStrike" kern="1200" cap="none" spc="0" normalizeH="0" baseline="0" noProof="0" dirty="0" err="1">
                <a:ln>
                  <a:noFill/>
                </a:ln>
                <a:solidFill>
                  <a:prstClr val="black"/>
                </a:solidFill>
                <a:effectLst/>
                <a:uLnTx/>
                <a:uFillTx/>
                <a:latin typeface="Calibri"/>
                <a:ea typeface="+mn-ea"/>
                <a:cs typeface="+mn-cs"/>
              </a:rPr>
              <a:t>ssicurare</a:t>
            </a:r>
            <a:r>
              <a:rPr kumimoji="0" lang="it-IT" sz="1900" b="0" i="0" u="none" strike="noStrike" kern="1200" cap="none" spc="0" normalizeH="0" baseline="0" noProof="0" dirty="0">
                <a:ln>
                  <a:noFill/>
                </a:ln>
                <a:solidFill>
                  <a:prstClr val="black"/>
                </a:solidFill>
                <a:effectLst/>
                <a:uLnTx/>
                <a:uFillTx/>
                <a:latin typeface="Calibri"/>
                <a:ea typeface="+mn-ea"/>
                <a:cs typeface="+mn-cs"/>
              </a:rPr>
              <a:t> i propri studenti per danni da disordini politici,</a:t>
            </a:r>
          </a:p>
          <a:p>
            <a:pPr marL="71755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it-IT" sz="1900" dirty="0">
                <a:solidFill>
                  <a:prstClr val="black"/>
                </a:solidFill>
                <a:latin typeface="Calibri"/>
              </a:rPr>
              <a:t>*g</a:t>
            </a:r>
            <a:r>
              <a:rPr kumimoji="0" lang="it-IT" sz="1900" b="0" i="0" u="none" strike="noStrike" kern="1200" cap="none" spc="0" normalizeH="0" baseline="0" noProof="0" dirty="0" err="1">
                <a:ln>
                  <a:noFill/>
                </a:ln>
                <a:solidFill>
                  <a:prstClr val="black"/>
                </a:solidFill>
                <a:effectLst/>
                <a:uLnTx/>
                <a:uFillTx/>
                <a:latin typeface="Calibri"/>
                <a:ea typeface="+mn-ea"/>
                <a:cs typeface="+mn-cs"/>
              </a:rPr>
              <a:t>arantire</a:t>
            </a:r>
            <a:r>
              <a:rPr kumimoji="0" lang="it-IT" sz="1900" b="0" i="0" u="none" strike="noStrike" kern="1200" cap="none" spc="0" normalizeH="0" baseline="0" noProof="0" dirty="0">
                <a:ln>
                  <a:noFill/>
                </a:ln>
                <a:solidFill>
                  <a:prstClr val="black"/>
                </a:solidFill>
                <a:effectLst/>
                <a:uLnTx/>
                <a:uFillTx/>
                <a:latin typeface="Calibri"/>
                <a:ea typeface="+mn-ea"/>
                <a:cs typeface="+mn-cs"/>
              </a:rPr>
              <a:t> speciale libertà d’opinione (a Bologna solo gli universitari potevano dichiararsi ghibellini).</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1900" b="0" i="0" u="none" strike="noStrike" kern="1200" cap="none" spc="0" normalizeH="0" baseline="0" noProof="0" dirty="0">
                <a:ln>
                  <a:noFill/>
                </a:ln>
                <a:solidFill>
                  <a:prstClr val="black"/>
                </a:solidFill>
                <a:effectLst/>
                <a:uLnTx/>
                <a:uFillTx/>
                <a:latin typeface="Calibri"/>
                <a:ea typeface="+mn-ea"/>
                <a:cs typeface="+mn-cs"/>
              </a:rPr>
              <a:t> </a:t>
            </a:r>
            <a:r>
              <a:rPr kumimoji="0" lang="it-IT" sz="1900" b="1" i="0" u="none" strike="noStrike" kern="1200" cap="none" spc="0" normalizeH="0" baseline="0" noProof="0" dirty="0">
                <a:ln>
                  <a:noFill/>
                </a:ln>
                <a:solidFill>
                  <a:prstClr val="black"/>
                </a:solidFill>
                <a:effectLst/>
                <a:uLnTx/>
                <a:uFillTx/>
                <a:latin typeface="Calibri"/>
                <a:ea typeface="+mn-ea"/>
                <a:cs typeface="+mn-cs"/>
              </a:rPr>
              <a:t>La Chiesa favorisce l’autonomia delle università </a:t>
            </a:r>
            <a:r>
              <a:rPr kumimoji="0" lang="it-IT" sz="1900" b="0" i="0" u="none" strike="noStrike" kern="1200" cap="none" spc="0" normalizeH="0" baseline="0" noProof="0" dirty="0">
                <a:ln>
                  <a:noFill/>
                </a:ln>
                <a:solidFill>
                  <a:prstClr val="black"/>
                </a:solidFill>
                <a:effectLst/>
                <a:uLnTx/>
                <a:uFillTx/>
                <a:latin typeface="Calibri"/>
                <a:ea typeface="+mn-ea"/>
                <a:cs typeface="+mn-cs"/>
              </a:rPr>
              <a:t>e la nascita di un ceto di maestri, anche laici, che assieme compiono un percorso di studio in modo libero e dialettico sulle materie del </a:t>
            </a:r>
            <a:r>
              <a:rPr kumimoji="0" lang="it-IT" sz="1900" b="1" i="0" u="none" strike="noStrike" kern="1200" cap="none" spc="0" normalizeH="0" baseline="0" noProof="0" dirty="0">
                <a:ln>
                  <a:noFill/>
                </a:ln>
                <a:solidFill>
                  <a:prstClr val="black"/>
                </a:solidFill>
                <a:effectLst/>
                <a:uLnTx/>
                <a:uFillTx/>
                <a:latin typeface="Calibri"/>
                <a:ea typeface="+mn-ea"/>
                <a:cs typeface="+mn-cs"/>
              </a:rPr>
              <a:t>Trivio e del Quadrivio </a:t>
            </a:r>
            <a:r>
              <a:rPr kumimoji="0" lang="it-IT" sz="1900" b="0" i="0" u="none" strike="noStrike" kern="1200" cap="none" spc="0" normalizeH="0" baseline="0" noProof="0" dirty="0">
                <a:ln>
                  <a:noFill/>
                </a:ln>
                <a:solidFill>
                  <a:prstClr val="black"/>
                </a:solidFill>
                <a:effectLst/>
                <a:uLnTx/>
                <a:uFillTx/>
                <a:latin typeface="Calibri"/>
                <a:ea typeface="+mn-ea"/>
                <a:cs typeface="+mn-cs"/>
              </a:rPr>
              <a:t>e sulle materie di </a:t>
            </a:r>
            <a:r>
              <a:rPr kumimoji="0" lang="it-IT" sz="1900" b="1" i="0" u="none" strike="noStrike" kern="1200" cap="none" spc="0" normalizeH="0" baseline="0" noProof="0" dirty="0">
                <a:ln>
                  <a:noFill/>
                </a:ln>
                <a:solidFill>
                  <a:prstClr val="black"/>
                </a:solidFill>
                <a:effectLst/>
                <a:uLnTx/>
                <a:uFillTx/>
                <a:latin typeface="Calibri"/>
                <a:ea typeface="+mn-ea"/>
                <a:cs typeface="+mn-cs"/>
              </a:rPr>
              <a:t>Medicina, Diritto e Teologia</a:t>
            </a:r>
            <a:r>
              <a:rPr kumimoji="0" lang="it-IT" sz="1900" b="0" i="0" u="none" strike="noStrike" kern="1200" cap="none" spc="0" normalizeH="0" baseline="0" noProof="0" dirty="0">
                <a:ln>
                  <a:noFill/>
                </a:ln>
                <a:solidFill>
                  <a:prstClr val="black"/>
                </a:solidFill>
                <a:effectLst/>
                <a:uLnTx/>
                <a:uFillTx/>
                <a:latin typeface="Calibri"/>
                <a:ea typeface="+mn-ea"/>
                <a:cs typeface="+mn-cs"/>
              </a:rPr>
              <a:t>.</a:t>
            </a:r>
          </a:p>
          <a:p>
            <a:pPr marL="0" indent="0">
              <a:buNone/>
            </a:pPr>
            <a:endParaRPr lang="it-IT" dirty="0"/>
          </a:p>
        </p:txBody>
      </p:sp>
      <p:sp>
        <p:nvSpPr>
          <p:cNvPr id="4" name="Segnaposto piè di pagina 3">
            <a:extLst>
              <a:ext uri="{FF2B5EF4-FFF2-40B4-BE49-F238E27FC236}">
                <a16:creationId xmlns:a16="http://schemas.microsoft.com/office/drawing/2014/main" id="{7C68483A-1FBE-45CB-AFBA-98CA16FC86F9}"/>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4A05796E-9F89-4CD9-9C41-1C69987DA6A4}"/>
              </a:ext>
            </a:extLst>
          </p:cNvPr>
          <p:cNvSpPr>
            <a:spLocks noGrp="1"/>
          </p:cNvSpPr>
          <p:nvPr>
            <p:ph type="sldNum" sz="quarter" idx="12"/>
          </p:nvPr>
        </p:nvSpPr>
        <p:spPr/>
        <p:txBody>
          <a:bodyPr/>
          <a:lstStyle/>
          <a:p>
            <a:fld id="{E7A41E1B-4F70-4964-A407-84C68BE8251C}" type="slidenum">
              <a:rPr lang="it-IT" smtClean="0"/>
              <a:pPr/>
              <a:t>9</a:t>
            </a:fld>
            <a:endParaRPr lang="it-IT"/>
          </a:p>
        </p:txBody>
      </p:sp>
    </p:spTree>
    <p:extLst>
      <p:ext uri="{BB962C8B-B14F-4D97-AF65-F5344CB8AC3E}">
        <p14:creationId xmlns:p14="http://schemas.microsoft.com/office/powerpoint/2010/main" val="2733392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1028</TotalTime>
  <Words>6221</Words>
  <Application>Microsoft Office PowerPoint</Application>
  <PresentationFormat>Widescreen</PresentationFormat>
  <Paragraphs>295</Paragraphs>
  <Slides>48</Slides>
  <Notes>1</Notes>
  <HiddenSlides>0</HiddenSlides>
  <MMClips>0</MMClips>
  <ScaleCrop>false</ScaleCrop>
  <HeadingPairs>
    <vt:vector size="6" baseType="variant">
      <vt:variant>
        <vt:lpstr>Caratteri utilizzati</vt:lpstr>
      </vt:variant>
      <vt:variant>
        <vt:i4>7</vt:i4>
      </vt:variant>
      <vt:variant>
        <vt:lpstr>Tema</vt:lpstr>
      </vt:variant>
      <vt:variant>
        <vt:i4>3</vt:i4>
      </vt:variant>
      <vt:variant>
        <vt:lpstr>Titoli diapositive</vt:lpstr>
      </vt:variant>
      <vt:variant>
        <vt:i4>48</vt:i4>
      </vt:variant>
    </vt:vector>
  </HeadingPairs>
  <TitlesOfParts>
    <vt:vector size="58" baseType="lpstr">
      <vt:lpstr>Arial</vt:lpstr>
      <vt:lpstr>Calibri</vt:lpstr>
      <vt:lpstr>Calibri Light</vt:lpstr>
      <vt:lpstr>Crimson Text</vt:lpstr>
      <vt:lpstr>Georgia</vt:lpstr>
      <vt:lpstr>Gill Sans MT</vt:lpstr>
      <vt:lpstr>Impact</vt:lpstr>
      <vt:lpstr>Tema di Office</vt:lpstr>
      <vt:lpstr>1_Tema di Office</vt:lpstr>
      <vt:lpstr>Badge</vt:lpstr>
      <vt:lpstr>Muovere, persuadere, aprirsi alla verità. </vt:lpstr>
      <vt:lpstr>La cultura nell’alto medioevo</vt:lpstr>
      <vt:lpstr>La prime scuole medievali</vt:lpstr>
      <vt:lpstr>L’eredità della fede cristiana</vt:lpstr>
      <vt:lpstr>L’eredita della riflessione filosofica e del sapere antichi</vt:lpstr>
      <vt:lpstr>La spinta espansiva dopo il mille</vt:lpstr>
      <vt:lpstr>La cultura dopo il mille</vt:lpstr>
      <vt:lpstr>Le università</vt:lpstr>
      <vt:lpstr>Università e società</vt:lpstr>
      <vt:lpstr>Le lezioni e le loro fasi</vt:lpstr>
      <vt:lpstr>Articolazione della Lectio</vt:lpstr>
      <vt:lpstr>La disputatio</vt:lpstr>
      <vt:lpstr>Fine e modi della disputatio</vt:lpstr>
      <vt:lpstr>Autorità e originalità</vt:lpstr>
      <vt:lpstr>Indagare, capire, descrivere e discutere:  le artes sermocinales</vt:lpstr>
      <vt:lpstr>Parole-cose</vt:lpstr>
      <vt:lpstr>La Grammatica pedagogica</vt:lpstr>
      <vt:lpstr>La grammatica filosofica</vt:lpstr>
      <vt:lpstr>Premessa per la comprensione della retorica. L’ARGOMENTO</vt:lpstr>
      <vt:lpstr>Tipi di argomento</vt:lpstr>
      <vt:lpstr>Validità degli argomenti</vt:lpstr>
      <vt:lpstr>La Retorica</vt:lpstr>
      <vt:lpstr>La persuasione</vt:lpstr>
      <vt:lpstr>La modalità del ragionamento retorico</vt:lpstr>
      <vt:lpstr>Retorica nel Medioevo</vt:lpstr>
      <vt:lpstr>Giovanni di Salisbury</vt:lpstr>
      <vt:lpstr>Usi retorici</vt:lpstr>
      <vt:lpstr>La Dialettica</vt:lpstr>
      <vt:lpstr>Platonismo</vt:lpstr>
      <vt:lpstr>Dialettica e filosofia</vt:lpstr>
      <vt:lpstr>Aristotele e Abelardo (1079-1142)</vt:lpstr>
      <vt:lpstr>Tre momenti dialettici in Abelardo</vt:lpstr>
      <vt:lpstr>L’opinione e il probabile</vt:lpstr>
      <vt:lpstr>Il sillogismo dialettico</vt:lpstr>
      <vt:lpstr>La dialettica probabilistica e la disputatio </vt:lpstr>
      <vt:lpstr>Tommaso</vt:lpstr>
      <vt:lpstr>Dialettica e filosofia</vt:lpstr>
      <vt:lpstr>Verità, conflitto e probabilità</vt:lpstr>
      <vt:lpstr>La modernità e l’esclusione del probabile</vt:lpstr>
      <vt:lpstr>Un fanatismo cartesiano?</vt:lpstr>
      <vt:lpstr>Perelman</vt:lpstr>
      <vt:lpstr>Diverse argomentazioni per una nozione più ampia di verità</vt:lpstr>
      <vt:lpstr>Dialettica e retorica contro logica dimostrativa (non contro la verità)</vt:lpstr>
      <vt:lpstr>La custodia della differenza ontologica</vt:lpstr>
      <vt:lpstr>Il razionalismo moderno: Maometto e Cromwell</vt:lpstr>
      <vt:lpstr>La fede nel (e il) concetto</vt:lpstr>
      <vt:lpstr>Nemesi nichilistica</vt:lpstr>
      <vt:lpstr>Nichilismo ed esistenza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Muovere, persuadere, aprirsi alla verità. </dc:title>
  <dc:creator>massimo maraviglia</dc:creator>
  <cp:lastModifiedBy>Massimo Francesco Maraviglia</cp:lastModifiedBy>
  <cp:revision>15</cp:revision>
  <cp:lastPrinted>2021-10-08T17:48:48Z</cp:lastPrinted>
  <dcterms:created xsi:type="dcterms:W3CDTF">2021-10-05T20:11:51Z</dcterms:created>
  <dcterms:modified xsi:type="dcterms:W3CDTF">2021-10-10T10:26:29Z</dcterms:modified>
</cp:coreProperties>
</file>